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Lst>
  <p:sldSz cx="12192000" cy="6858000"/>
  <p:notesSz cx="12192000" cy="6858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49" d="100"/>
          <a:sy n="49" d="100"/>
        </p:scale>
        <p:origin x="-744" y="-72"/>
      </p:cViewPr>
      <p:guideLst>
        <p:guide orient="horz" pos="2880"/>
        <p:guide pos="216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575367" y="594360"/>
            <a:ext cx="5041265" cy="697230"/>
          </a:xfrm>
          <a:prstGeom prst="rect">
            <a:avLst/>
          </a:prstGeom>
        </p:spPr>
        <p:txBody>
          <a:bodyPr wrap="square" lIns="0" tIns="0" rIns="0" bIns="0">
            <a:spAutoFit/>
          </a:bodyPr>
          <a:lstStyle>
            <a:lvl1pPr>
              <a:defRPr sz="4400" b="0" i="0">
                <a:solidFill>
                  <a:schemeClr val="tx1"/>
                </a:solidFill>
                <a:latin typeface="Calibri Light"/>
                <a:cs typeface="Calibri Light"/>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a:cs typeface="黑体"/>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黑体"/>
                <a:cs typeface="黑体"/>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a:cs typeface="黑体"/>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a:cs typeface="黑体"/>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685665" y="619124"/>
            <a:ext cx="2820669" cy="697230"/>
          </a:xfrm>
          <a:prstGeom prst="rect">
            <a:avLst/>
          </a:prstGeom>
        </p:spPr>
        <p:txBody>
          <a:bodyPr wrap="square" lIns="0" tIns="0" rIns="0" bIns="0">
            <a:spAutoFit/>
          </a:bodyPr>
          <a:lstStyle>
            <a:lvl1pPr>
              <a:defRPr sz="4400" b="0" i="0">
                <a:solidFill>
                  <a:schemeClr val="tx1"/>
                </a:solidFill>
                <a:latin typeface="黑体"/>
                <a:cs typeface="黑体"/>
              </a:defRPr>
            </a:lvl1pPr>
          </a:lstStyle>
          <a:p>
            <a:endParaRPr/>
          </a:p>
        </p:txBody>
      </p:sp>
      <p:sp>
        <p:nvSpPr>
          <p:cNvPr id="3" name="Holder 3"/>
          <p:cNvSpPr>
            <a:spLocks noGrp="1"/>
          </p:cNvSpPr>
          <p:nvPr>
            <p:ph type="body" idx="1"/>
          </p:nvPr>
        </p:nvSpPr>
        <p:spPr>
          <a:xfrm>
            <a:off x="5919470" y="1767204"/>
            <a:ext cx="5313680" cy="4061460"/>
          </a:xfrm>
          <a:prstGeom prst="rect">
            <a:avLst/>
          </a:prstGeom>
        </p:spPr>
        <p:txBody>
          <a:bodyPr wrap="square" lIns="0" tIns="0" rIns="0" bIns="0">
            <a:spAutoFit/>
          </a:bodyPr>
          <a:lstStyle>
            <a:lvl1pPr>
              <a:defRPr sz="2400" b="0" i="0">
                <a:solidFill>
                  <a:schemeClr val="tx1"/>
                </a:solidFill>
                <a:latin typeface="黑体"/>
                <a:cs typeface="黑体"/>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11/9/2018</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0" y="1965960"/>
            <a:ext cx="12192000" cy="2514600"/>
          </a:xfrm>
          <a:prstGeom prst="rect">
            <a:avLst/>
          </a:prstGeom>
          <a:blipFill>
            <a:blip r:embed="rId3"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1268094" y="2043894"/>
            <a:ext cx="9655175" cy="2181860"/>
          </a:xfrm>
          <a:prstGeom prst="rect">
            <a:avLst/>
          </a:prstGeom>
        </p:spPr>
        <p:txBody>
          <a:bodyPr vert="horz" wrap="square" lIns="0" tIns="278765" rIns="0" bIns="0" rtlCol="0">
            <a:spAutoFit/>
          </a:bodyPr>
          <a:lstStyle/>
          <a:p>
            <a:pPr algn="ctr">
              <a:lnSpc>
                <a:spcPct val="100000"/>
              </a:lnSpc>
              <a:spcBef>
                <a:spcPts val="2195"/>
              </a:spcBef>
            </a:pPr>
            <a:r>
              <a:rPr sz="6900" spc="40" dirty="0">
                <a:solidFill>
                  <a:srgbClr val="FFFFFF"/>
                </a:solidFill>
              </a:rPr>
              <a:t>云计算原理与实</a:t>
            </a:r>
            <a:r>
              <a:rPr sz="6900" spc="35" dirty="0">
                <a:solidFill>
                  <a:srgbClr val="FFFFFF"/>
                </a:solidFill>
              </a:rPr>
              <a:t>践</a:t>
            </a:r>
            <a:endParaRPr sz="6900"/>
          </a:p>
          <a:p>
            <a:pPr algn="ctr">
              <a:lnSpc>
                <a:spcPct val="100000"/>
              </a:lnSpc>
              <a:spcBef>
                <a:spcPts val="1320"/>
              </a:spcBef>
            </a:pPr>
            <a:r>
              <a:rPr b="0" spc="-10" dirty="0">
                <a:solidFill>
                  <a:srgbClr val="FFFFFF"/>
                </a:solidFill>
                <a:latin typeface="Calibri Light"/>
                <a:cs typeface="Calibri Light"/>
              </a:rPr>
              <a:t>Principles </a:t>
            </a:r>
            <a:r>
              <a:rPr b="0" spc="-5" dirty="0">
                <a:solidFill>
                  <a:srgbClr val="FFFFFF"/>
                </a:solidFill>
                <a:latin typeface="Calibri Light"/>
                <a:cs typeface="Calibri Light"/>
              </a:rPr>
              <a:t>and </a:t>
            </a:r>
            <a:r>
              <a:rPr b="0" spc="-20" dirty="0">
                <a:solidFill>
                  <a:srgbClr val="FFFFFF"/>
                </a:solidFill>
                <a:latin typeface="Calibri Light"/>
                <a:cs typeface="Calibri Light"/>
              </a:rPr>
              <a:t>Practice </a:t>
            </a:r>
            <a:r>
              <a:rPr b="0" spc="-5" dirty="0">
                <a:solidFill>
                  <a:srgbClr val="FFFFFF"/>
                </a:solidFill>
                <a:latin typeface="Calibri Light"/>
                <a:cs typeface="Calibri Light"/>
              </a:rPr>
              <a:t>of Cloud</a:t>
            </a:r>
            <a:r>
              <a:rPr b="0" spc="15" dirty="0">
                <a:solidFill>
                  <a:srgbClr val="FFFFFF"/>
                </a:solidFill>
                <a:latin typeface="Calibri Light"/>
                <a:cs typeface="Calibri Light"/>
              </a:rPr>
              <a:t> </a:t>
            </a:r>
            <a:r>
              <a:rPr b="0" spc="-5" dirty="0">
                <a:solidFill>
                  <a:srgbClr val="FFFFFF"/>
                </a:solidFill>
                <a:latin typeface="Calibri Light"/>
                <a:cs typeface="Calibri Light"/>
              </a:rPr>
              <a:t>Computing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65700" y="481330"/>
            <a:ext cx="22612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不确定</a:t>
            </a:r>
            <a:r>
              <a:rPr spc="5" dirty="0">
                <a:latin typeface="宋体"/>
                <a:cs typeface="宋体"/>
              </a:rPr>
              <a:t>性</a:t>
            </a:r>
          </a:p>
        </p:txBody>
      </p:sp>
      <p:sp>
        <p:nvSpPr>
          <p:cNvPr id="3" name="object 3"/>
          <p:cNvSpPr txBox="1"/>
          <p:nvPr/>
        </p:nvSpPr>
        <p:spPr>
          <a:xfrm>
            <a:off x="916939" y="1286510"/>
            <a:ext cx="10337165" cy="2879725"/>
          </a:xfrm>
          <a:prstGeom prst="rect">
            <a:avLst/>
          </a:prstGeom>
        </p:spPr>
        <p:txBody>
          <a:bodyPr vert="horz" wrap="square" lIns="0" tIns="60325" rIns="0" bIns="0" rtlCol="0">
            <a:spAutoFit/>
          </a:bodyPr>
          <a:lstStyle/>
          <a:p>
            <a:pPr marL="12700" marR="236220">
              <a:lnSpc>
                <a:spcPts val="3020"/>
              </a:lnSpc>
              <a:spcBef>
                <a:spcPts val="475"/>
              </a:spcBef>
              <a:buSzPct val="96428"/>
              <a:buFont typeface="Arial"/>
              <a:buChar char="•"/>
              <a:tabLst>
                <a:tab pos="137795" algn="l"/>
              </a:tabLst>
            </a:pPr>
            <a:r>
              <a:rPr sz="2800" dirty="0">
                <a:latin typeface="宋体"/>
                <a:cs typeface="宋体"/>
              </a:rPr>
              <a:t>大数据的不确定性最根本的原因是我们的这个世界是不确定的</a:t>
            </a:r>
            <a:r>
              <a:rPr sz="2800" spc="-5" dirty="0">
                <a:latin typeface="宋体"/>
                <a:cs typeface="宋体"/>
              </a:rPr>
              <a:t>， </a:t>
            </a:r>
            <a:r>
              <a:rPr sz="2800" dirty="0">
                <a:latin typeface="宋体"/>
                <a:cs typeface="宋体"/>
              </a:rPr>
              <a:t>当然也有技术的不成熟、人为的失误等因</a:t>
            </a:r>
            <a:r>
              <a:rPr sz="2800" spc="-5" dirty="0">
                <a:latin typeface="宋体"/>
                <a:cs typeface="宋体"/>
              </a:rPr>
              <a:t>素</a:t>
            </a:r>
            <a:endParaRPr sz="2800">
              <a:latin typeface="宋体"/>
              <a:cs typeface="宋体"/>
            </a:endParaRPr>
          </a:p>
          <a:p>
            <a:pPr marL="12700" marR="5080">
              <a:lnSpc>
                <a:spcPts val="3020"/>
              </a:lnSpc>
              <a:spcBef>
                <a:spcPts val="1000"/>
              </a:spcBef>
              <a:buSzPct val="96428"/>
              <a:buFont typeface="Arial"/>
              <a:buChar char="•"/>
              <a:tabLst>
                <a:tab pos="137795" algn="l"/>
              </a:tabLst>
            </a:pPr>
            <a:r>
              <a:rPr sz="2800" dirty="0">
                <a:latin typeface="宋体"/>
                <a:cs typeface="宋体"/>
              </a:rPr>
              <a:t>总之，大数据往往不准确并充满噪音。即便如此，由于大数据</a:t>
            </a:r>
            <a:r>
              <a:rPr sz="2800" spc="-5" dirty="0">
                <a:latin typeface="宋体"/>
                <a:cs typeface="宋体"/>
              </a:rPr>
              <a:t>的 </a:t>
            </a:r>
            <a:r>
              <a:rPr sz="2800" dirty="0">
                <a:latin typeface="宋体"/>
                <a:cs typeface="宋体"/>
              </a:rPr>
              <a:t>体量大、维度多、关联性强等特征，使得大数据相对于传统数据</a:t>
            </a:r>
            <a:r>
              <a:rPr sz="2800" spc="-5" dirty="0">
                <a:latin typeface="宋体"/>
                <a:cs typeface="宋体"/>
              </a:rPr>
              <a:t>有 </a:t>
            </a:r>
            <a:r>
              <a:rPr sz="2800" dirty="0">
                <a:latin typeface="宋体"/>
                <a:cs typeface="宋体"/>
              </a:rPr>
              <a:t>着很大的优势，使得我们能够用不确定的眼光看待世界，再用信</a:t>
            </a:r>
            <a:r>
              <a:rPr sz="2800" spc="-5" dirty="0">
                <a:latin typeface="宋体"/>
                <a:cs typeface="宋体"/>
              </a:rPr>
              <a:t>息 </a:t>
            </a:r>
            <a:r>
              <a:rPr sz="2800" dirty="0">
                <a:latin typeface="宋体"/>
                <a:cs typeface="宋体"/>
              </a:rPr>
              <a:t>来消除这种不确定性。当然，提高大数据的质量，消除大数据的</a:t>
            </a:r>
            <a:r>
              <a:rPr sz="2800" spc="-5" dirty="0">
                <a:latin typeface="宋体"/>
                <a:cs typeface="宋体"/>
              </a:rPr>
              <a:t>噪 </a:t>
            </a:r>
            <a:r>
              <a:rPr sz="2800" dirty="0">
                <a:latin typeface="宋体"/>
                <a:cs typeface="宋体"/>
              </a:rPr>
              <a:t>音是开发和利用大数据的一个永恒话</a:t>
            </a:r>
            <a:r>
              <a:rPr sz="2800" spc="-5" dirty="0">
                <a:latin typeface="宋体"/>
                <a:cs typeface="宋体"/>
              </a:rPr>
              <a:t>题</a:t>
            </a:r>
            <a:endParaRPr sz="2800">
              <a:latin typeface="宋体"/>
              <a:cs typeface="宋体"/>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9300" y="481330"/>
            <a:ext cx="56140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大数据的其他一些特</a:t>
            </a:r>
            <a:r>
              <a:rPr spc="5" dirty="0">
                <a:latin typeface="宋体"/>
                <a:cs typeface="宋体"/>
              </a:rPr>
              <a:t>征</a:t>
            </a:r>
          </a:p>
        </p:txBody>
      </p:sp>
      <p:sp>
        <p:nvSpPr>
          <p:cNvPr id="3" name="object 3"/>
          <p:cNvSpPr txBox="1"/>
          <p:nvPr/>
        </p:nvSpPr>
        <p:spPr>
          <a:xfrm>
            <a:off x="916939" y="1201927"/>
            <a:ext cx="6905625" cy="4109720"/>
          </a:xfrm>
          <a:prstGeom prst="rect">
            <a:avLst/>
          </a:prstGeom>
        </p:spPr>
        <p:txBody>
          <a:bodyPr vert="horz" wrap="square" lIns="0" tIns="96520" rIns="0" bIns="0" rtlCol="0">
            <a:spAutoFit/>
          </a:bodyPr>
          <a:lstStyle/>
          <a:p>
            <a:pPr marL="12700">
              <a:lnSpc>
                <a:spcPct val="100000"/>
              </a:lnSpc>
              <a:spcBef>
                <a:spcPts val="760"/>
              </a:spcBef>
              <a:buSzPct val="96428"/>
              <a:buFont typeface="Arial"/>
              <a:buChar char="•"/>
              <a:tabLst>
                <a:tab pos="137795" algn="l"/>
              </a:tabLst>
            </a:pPr>
            <a:r>
              <a:rPr sz="2800" dirty="0">
                <a:latin typeface="宋体"/>
                <a:cs typeface="宋体"/>
              </a:rPr>
              <a:t>体量大</a:t>
            </a:r>
            <a:r>
              <a:rPr sz="2800" spc="-5" dirty="0">
                <a:latin typeface="宋体"/>
                <a:cs typeface="宋体"/>
              </a:rPr>
              <a:t>：</a:t>
            </a:r>
            <a:r>
              <a:rPr sz="2800" spc="-5" dirty="0">
                <a:latin typeface="Calibri"/>
                <a:cs typeface="Calibri"/>
              </a:rPr>
              <a:t>4V</a:t>
            </a:r>
            <a:r>
              <a:rPr sz="2800" dirty="0">
                <a:latin typeface="宋体"/>
                <a:cs typeface="宋体"/>
              </a:rPr>
              <a:t>中的</a:t>
            </a:r>
            <a:r>
              <a:rPr sz="2800" spc="-25" dirty="0">
                <a:latin typeface="Calibri"/>
                <a:cs typeface="Calibri"/>
              </a:rPr>
              <a:t>Volume</a:t>
            </a:r>
            <a:r>
              <a:rPr sz="2800" spc="-2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类型多：结构化、半结构化和非结构化</a:t>
            </a:r>
            <a:r>
              <a:rPr sz="2800" spc="-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来源广：数据来源广泛</a:t>
            </a:r>
            <a:r>
              <a:rPr sz="2800" spc="-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及时性</a:t>
            </a:r>
            <a:r>
              <a:rPr sz="2800" spc="-5" dirty="0">
                <a:latin typeface="宋体"/>
                <a:cs typeface="宋体"/>
              </a:rPr>
              <a:t>：</a:t>
            </a:r>
            <a:r>
              <a:rPr sz="2800" spc="-5" dirty="0">
                <a:latin typeface="Calibri"/>
                <a:cs typeface="Calibri"/>
              </a:rPr>
              <a:t>4V</a:t>
            </a:r>
            <a:r>
              <a:rPr sz="2800" dirty="0">
                <a:latin typeface="宋体"/>
                <a:cs typeface="宋体"/>
              </a:rPr>
              <a:t>中的</a:t>
            </a:r>
            <a:r>
              <a:rPr sz="2800" spc="-20" dirty="0">
                <a:latin typeface="Calibri"/>
                <a:cs typeface="Calibri"/>
              </a:rPr>
              <a:t>Velocity</a:t>
            </a:r>
            <a:r>
              <a:rPr sz="2800" spc="-20"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积累久：长期积累与存储</a:t>
            </a:r>
            <a:r>
              <a:rPr sz="2800" spc="-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在线性：随时能调用和计算</a:t>
            </a:r>
            <a:r>
              <a:rPr sz="2800" spc="-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价值密度低：大量数据中真正有价值的少</a:t>
            </a:r>
            <a:r>
              <a:rPr sz="2800" spc="-5" dirty="0">
                <a:latin typeface="宋体"/>
                <a:cs typeface="宋体"/>
              </a:rPr>
              <a:t>；</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最终价值大：最终带来的价值</a:t>
            </a:r>
            <a:r>
              <a:rPr sz="2800" spc="-5" dirty="0">
                <a:latin typeface="宋体"/>
                <a:cs typeface="宋体"/>
              </a:rPr>
              <a:t>大</a:t>
            </a:r>
            <a:endParaRPr sz="2800">
              <a:latin typeface="宋体"/>
              <a:cs typeface="宋体"/>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3335" rIns="0" bIns="0" rtlCol="0">
            <a:spAutoFit/>
          </a:bodyPr>
          <a:lstStyle/>
          <a:p>
            <a:pPr marL="16510">
              <a:lnSpc>
                <a:spcPct val="100000"/>
              </a:lnSpc>
              <a:spcBef>
                <a:spcPts val="105"/>
              </a:spcBef>
              <a:tabLst>
                <a:tab pos="1674495" algn="l"/>
              </a:tabLst>
            </a:pPr>
            <a:r>
              <a:rPr spc="-5" dirty="0"/>
              <a:t>14.1.</a:t>
            </a:r>
            <a:r>
              <a:rPr dirty="0"/>
              <a:t>3	</a:t>
            </a:r>
            <a:r>
              <a:rPr b="0" dirty="0">
                <a:latin typeface="宋体"/>
                <a:cs typeface="宋体"/>
              </a:rPr>
              <a:t>大数据的技</a:t>
            </a:r>
            <a:r>
              <a:rPr b="0" spc="5" dirty="0">
                <a:latin typeface="宋体"/>
                <a:cs typeface="宋体"/>
              </a:rPr>
              <a:t>术</a:t>
            </a:r>
          </a:p>
        </p:txBody>
      </p:sp>
      <p:sp>
        <p:nvSpPr>
          <p:cNvPr id="3" name="object 3"/>
          <p:cNvSpPr txBox="1"/>
          <p:nvPr/>
        </p:nvSpPr>
        <p:spPr>
          <a:xfrm>
            <a:off x="1265555" y="1610994"/>
            <a:ext cx="2942590" cy="451484"/>
          </a:xfrm>
          <a:prstGeom prst="rect">
            <a:avLst/>
          </a:prstGeom>
        </p:spPr>
        <p:txBody>
          <a:bodyPr vert="horz" wrap="square" lIns="0" tIns="12065" rIns="0" bIns="0" rtlCol="0">
            <a:spAutoFit/>
          </a:bodyPr>
          <a:lstStyle/>
          <a:p>
            <a:pPr marL="12700">
              <a:lnSpc>
                <a:spcPct val="100000"/>
              </a:lnSpc>
              <a:spcBef>
                <a:spcPts val="95"/>
              </a:spcBef>
            </a:pPr>
            <a:r>
              <a:rPr sz="2800" spc="-5" dirty="0">
                <a:latin typeface="Calibri"/>
                <a:cs typeface="Calibri"/>
              </a:rPr>
              <a:t>Hadoop</a:t>
            </a:r>
            <a:r>
              <a:rPr sz="2800" dirty="0">
                <a:latin typeface="宋体"/>
                <a:cs typeface="宋体"/>
              </a:rPr>
              <a:t>的发展历</a:t>
            </a:r>
            <a:r>
              <a:rPr sz="2800" spc="-5" dirty="0">
                <a:latin typeface="宋体"/>
                <a:cs typeface="宋体"/>
              </a:rPr>
              <a:t>程</a:t>
            </a:r>
            <a:endParaRPr sz="2800">
              <a:latin typeface="宋体"/>
              <a:cs typeface="宋体"/>
            </a:endParaRPr>
          </a:p>
        </p:txBody>
      </p:sp>
      <p:sp>
        <p:nvSpPr>
          <p:cNvPr id="4" name="object 4"/>
          <p:cNvSpPr/>
          <p:nvPr/>
        </p:nvSpPr>
        <p:spPr>
          <a:xfrm>
            <a:off x="839724" y="2831592"/>
            <a:ext cx="9893808" cy="2197608"/>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493395"/>
            <a:ext cx="10342880" cy="4734560"/>
          </a:xfrm>
          <a:prstGeom prst="rect">
            <a:avLst/>
          </a:prstGeom>
        </p:spPr>
        <p:txBody>
          <a:bodyPr vert="horz" wrap="square" lIns="0" tIns="102870" rIns="0" bIns="0" rtlCol="0">
            <a:spAutoFit/>
          </a:bodyPr>
          <a:lstStyle/>
          <a:p>
            <a:pPr marL="12700">
              <a:lnSpc>
                <a:spcPct val="100000"/>
              </a:lnSpc>
              <a:spcBef>
                <a:spcPts val="810"/>
              </a:spcBef>
            </a:pPr>
            <a:r>
              <a:rPr sz="2400" dirty="0">
                <a:latin typeface="黑体"/>
                <a:cs typeface="黑体"/>
              </a:rPr>
              <a:t>总而言之，大数据技术有如下几点趋势：</a:t>
            </a:r>
            <a:endParaRPr sz="2400">
              <a:latin typeface="黑体"/>
              <a:cs typeface="黑体"/>
            </a:endParaRPr>
          </a:p>
          <a:p>
            <a:pPr marL="12700" marR="5080">
              <a:lnSpc>
                <a:spcPts val="2590"/>
              </a:lnSpc>
              <a:spcBef>
                <a:spcPts val="1035"/>
              </a:spcBef>
              <a:buSzPct val="95833"/>
              <a:buFont typeface="Arial"/>
              <a:buChar char="•"/>
              <a:tabLst>
                <a:tab pos="120650" algn="l"/>
              </a:tabLst>
            </a:pPr>
            <a:r>
              <a:rPr sz="2400" dirty="0">
                <a:latin typeface="黑体"/>
                <a:cs typeface="黑体"/>
              </a:rPr>
              <a:t>Hadoop、Spark这类分布式处理系统已经成为大数据处理各环节的通用处理方 法，并进一步构成生态圈</a:t>
            </a:r>
            <a:endParaRPr sz="2400">
              <a:latin typeface="黑体"/>
              <a:cs typeface="黑体"/>
            </a:endParaRPr>
          </a:p>
          <a:p>
            <a:pPr marL="12700" marR="157480">
              <a:lnSpc>
                <a:spcPts val="2590"/>
              </a:lnSpc>
              <a:spcBef>
                <a:spcPts val="1000"/>
              </a:spcBef>
              <a:buSzPct val="95833"/>
              <a:buFont typeface="Arial"/>
              <a:buChar char="•"/>
              <a:tabLst>
                <a:tab pos="120650" algn="l"/>
              </a:tabLst>
            </a:pPr>
            <a:r>
              <a:rPr sz="2400" dirty="0">
                <a:latin typeface="黑体"/>
                <a:cs typeface="黑体"/>
              </a:rPr>
              <a:t>结构化大数据与非结构化大数据处理平台将逐渐融合与统一，用户不必为每 类数据单独构建大数据平台</a:t>
            </a:r>
            <a:endParaRPr sz="2400">
              <a:latin typeface="黑体"/>
              <a:cs typeface="黑体"/>
            </a:endParaRPr>
          </a:p>
          <a:p>
            <a:pPr marL="12700" marR="767080">
              <a:lnSpc>
                <a:spcPts val="2590"/>
              </a:lnSpc>
              <a:spcBef>
                <a:spcPts val="1000"/>
              </a:spcBef>
              <a:buSzPct val="95833"/>
              <a:buFont typeface="Arial"/>
              <a:buChar char="•"/>
              <a:tabLst>
                <a:tab pos="120650" algn="l"/>
              </a:tabLst>
            </a:pPr>
            <a:r>
              <a:rPr sz="2400" dirty="0">
                <a:latin typeface="黑体"/>
                <a:cs typeface="黑体"/>
              </a:rPr>
              <a:t>MapReduce将逐渐被淘汰，被Spark这类高性能内存计算模式取代，同时  Hadoop的HDFS将继续向前发展，并将成为大数据存储的标准</a:t>
            </a:r>
            <a:endParaRPr sz="2400">
              <a:latin typeface="黑体"/>
              <a:cs typeface="黑体"/>
            </a:endParaRPr>
          </a:p>
          <a:p>
            <a:pPr marL="12700" marR="157480">
              <a:lnSpc>
                <a:spcPts val="2590"/>
              </a:lnSpc>
              <a:spcBef>
                <a:spcPts val="1000"/>
              </a:spcBef>
              <a:buSzPct val="95833"/>
              <a:buFont typeface="Arial"/>
              <a:buChar char="•"/>
              <a:tabLst>
                <a:tab pos="120650" algn="l"/>
                <a:tab pos="7281545" algn="l"/>
                <a:tab pos="7738745" algn="l"/>
              </a:tabLst>
            </a:pPr>
            <a:r>
              <a:rPr sz="2400" dirty="0">
                <a:latin typeface="黑体"/>
                <a:cs typeface="黑体"/>
              </a:rPr>
              <a:t>传统的SQL技术将在大数据时代继续发扬光大，在SQL	on	Hadoop/Spark的技 术支持下，SQL将成为大数据时代的“霸主”，同时，NoSQL会起到辅助和补 充作用</a:t>
            </a:r>
            <a:endParaRPr sz="2400">
              <a:latin typeface="黑体"/>
              <a:cs typeface="黑体"/>
            </a:endParaRPr>
          </a:p>
          <a:p>
            <a:pPr marL="12700" marR="5080">
              <a:lnSpc>
                <a:spcPts val="2590"/>
              </a:lnSpc>
              <a:spcBef>
                <a:spcPts val="1000"/>
              </a:spcBef>
              <a:buSzPct val="95833"/>
              <a:buFont typeface="Arial"/>
              <a:buChar char="•"/>
              <a:tabLst>
                <a:tab pos="120650" algn="l"/>
              </a:tabLst>
            </a:pPr>
            <a:r>
              <a:rPr sz="2400" dirty="0">
                <a:latin typeface="黑体"/>
                <a:cs typeface="黑体"/>
              </a:rPr>
              <a:t>以SQL、Hadoop/Spark为核心的大数据系统成为新一代数据仓库的关键技术， 将挑战传统数据库市场，并将逐步代替传统的数据仓库</a:t>
            </a:r>
            <a:endParaRPr sz="2400">
              <a:latin typeface="黑体"/>
              <a:cs typeface="黑体"/>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08487" y="619124"/>
            <a:ext cx="33788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大数据软件</a:t>
            </a:r>
            <a:r>
              <a:rPr spc="5" dirty="0">
                <a:latin typeface="宋体"/>
                <a:cs typeface="宋体"/>
              </a:rPr>
              <a:t>栈</a:t>
            </a:r>
          </a:p>
        </p:txBody>
      </p:sp>
      <p:sp>
        <p:nvSpPr>
          <p:cNvPr id="3" name="object 3"/>
          <p:cNvSpPr/>
          <p:nvPr/>
        </p:nvSpPr>
        <p:spPr>
          <a:xfrm>
            <a:off x="1568196" y="1699260"/>
            <a:ext cx="9252204" cy="4625340"/>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08487" y="619124"/>
            <a:ext cx="33788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大数据软件</a:t>
            </a:r>
            <a:r>
              <a:rPr spc="5" dirty="0">
                <a:latin typeface="宋体"/>
                <a:cs typeface="宋体"/>
              </a:rPr>
              <a:t>栈</a:t>
            </a:r>
          </a:p>
        </p:txBody>
      </p:sp>
      <p:sp>
        <p:nvSpPr>
          <p:cNvPr id="3" name="object 3"/>
          <p:cNvSpPr txBox="1"/>
          <p:nvPr/>
        </p:nvSpPr>
        <p:spPr>
          <a:xfrm>
            <a:off x="1265555" y="1413509"/>
            <a:ext cx="9550400" cy="4517390"/>
          </a:xfrm>
          <a:prstGeom prst="rect">
            <a:avLst/>
          </a:prstGeom>
        </p:spPr>
        <p:txBody>
          <a:bodyPr vert="horz" wrap="square" lIns="0" tIns="53975" rIns="0" bIns="0" rtlCol="0">
            <a:spAutoFit/>
          </a:bodyPr>
          <a:lstStyle/>
          <a:p>
            <a:pPr marL="241300" marR="157480" indent="-228600">
              <a:lnSpc>
                <a:spcPts val="2590"/>
              </a:lnSpc>
              <a:spcBef>
                <a:spcPts val="425"/>
              </a:spcBef>
              <a:buFont typeface="Arial"/>
              <a:buChar char="•"/>
              <a:tabLst>
                <a:tab pos="241300" algn="l"/>
              </a:tabLst>
            </a:pPr>
            <a:r>
              <a:rPr sz="2400" dirty="0">
                <a:latin typeface="黑体"/>
                <a:cs typeface="黑体"/>
              </a:rPr>
              <a:t>存储引擎层：主要包括分布式文件系统、分布式大表、搜索引擎、分 布式缓存和消息队列、分布式协作服务</a:t>
            </a:r>
            <a:endParaRPr sz="2400">
              <a:latin typeface="黑体"/>
              <a:cs typeface="黑体"/>
            </a:endParaRPr>
          </a:p>
          <a:p>
            <a:pPr marL="241300" marR="5080" indent="-228600">
              <a:lnSpc>
                <a:spcPts val="2590"/>
              </a:lnSpc>
              <a:spcBef>
                <a:spcPts val="1000"/>
              </a:spcBef>
              <a:buFont typeface="Arial"/>
              <a:buChar char="•"/>
              <a:tabLst>
                <a:tab pos="241300" algn="l"/>
              </a:tabLst>
            </a:pPr>
            <a:r>
              <a:rPr sz="2400" dirty="0">
                <a:latin typeface="黑体"/>
                <a:cs typeface="黑体"/>
              </a:rPr>
              <a:t>资源框架层：YARN、Mesos和Kubernetes三者之间存在类似于演变的关 系，YARN和Mesos都借鉴了Google的Borg和Omega；未来基于容器技术 的资源管理框架Kubernetes将有可能取代前两者</a:t>
            </a:r>
            <a:endParaRPr sz="2400">
              <a:latin typeface="黑体"/>
              <a:cs typeface="黑体"/>
            </a:endParaRPr>
          </a:p>
          <a:p>
            <a:pPr marL="241300" marR="5080" indent="-228600">
              <a:lnSpc>
                <a:spcPts val="2590"/>
              </a:lnSpc>
              <a:spcBef>
                <a:spcPts val="1000"/>
              </a:spcBef>
              <a:buFont typeface="Arial"/>
              <a:buChar char="•"/>
              <a:tabLst>
                <a:tab pos="241300" algn="l"/>
              </a:tabLst>
            </a:pPr>
            <a:r>
              <a:rPr sz="2400" dirty="0">
                <a:latin typeface="黑体"/>
                <a:cs typeface="黑体"/>
              </a:rPr>
              <a:t>通用计算引擎层：其中MapReduce和Tez技术将逐渐退出舞台，Spark将 成为主流的通用计算引擎，如星环的引擎已经全面采用Spark技术</a:t>
            </a:r>
            <a:endParaRPr sz="2400">
              <a:latin typeface="黑体"/>
              <a:cs typeface="黑体"/>
            </a:endParaRPr>
          </a:p>
          <a:p>
            <a:pPr marL="241300" marR="5080" indent="-228600">
              <a:lnSpc>
                <a:spcPts val="2590"/>
              </a:lnSpc>
              <a:spcBef>
                <a:spcPts val="1000"/>
              </a:spcBef>
              <a:buFont typeface="Arial"/>
              <a:buChar char="•"/>
              <a:tabLst>
                <a:tab pos="241300" algn="l"/>
              </a:tabLst>
            </a:pPr>
            <a:r>
              <a:rPr sz="2400" dirty="0">
                <a:latin typeface="黑体"/>
                <a:cs typeface="黑体"/>
              </a:rPr>
              <a:t>领域级引擎层：SQL批处理、交互式分析、实时数据库、数据挖掘和机 器学习、深度学习、图分析引擎、流处理引擎</a:t>
            </a:r>
            <a:endParaRPr sz="2400">
              <a:latin typeface="黑体"/>
              <a:cs typeface="黑体"/>
            </a:endParaRPr>
          </a:p>
          <a:p>
            <a:pPr marL="241300" marR="157480" indent="-228600" algn="just">
              <a:lnSpc>
                <a:spcPts val="2590"/>
              </a:lnSpc>
              <a:spcBef>
                <a:spcPts val="1000"/>
              </a:spcBef>
              <a:buFont typeface="Arial"/>
              <a:buChar char="•"/>
              <a:tabLst>
                <a:tab pos="241300" algn="l"/>
              </a:tabLst>
            </a:pPr>
            <a:r>
              <a:rPr sz="2400" dirty="0">
                <a:latin typeface="黑体"/>
                <a:cs typeface="黑体"/>
              </a:rPr>
              <a:t>分析管理工具层：主要包括ETL数据装载工具、Workfolow工作流开发 工具、数据质量管理工具、可视化报表工具、机器学习建模工具、统 计挖掘开发工具和资源管理工具</a:t>
            </a:r>
            <a:endParaRPr sz="2400">
              <a:latin typeface="黑体"/>
              <a:cs typeface="黑体"/>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5555" y="471209"/>
            <a:ext cx="9448165" cy="1364615"/>
          </a:xfrm>
          <a:prstGeom prst="rect">
            <a:avLst/>
          </a:prstGeom>
        </p:spPr>
        <p:txBody>
          <a:bodyPr vert="horz" wrap="square" lIns="0" tIns="161290" rIns="0" bIns="0" rtlCol="0">
            <a:spAutoFit/>
          </a:bodyPr>
          <a:lstStyle/>
          <a:p>
            <a:pPr marL="216535" algn="ctr">
              <a:lnSpc>
                <a:spcPct val="100000"/>
              </a:lnSpc>
              <a:spcBef>
                <a:spcPts val="1270"/>
              </a:spcBef>
            </a:pPr>
            <a:r>
              <a:rPr dirty="0">
                <a:latin typeface="宋体"/>
                <a:cs typeface="宋体"/>
              </a:rPr>
              <a:t>大数据生态</a:t>
            </a:r>
            <a:r>
              <a:rPr spc="5" dirty="0">
                <a:latin typeface="宋体"/>
                <a:cs typeface="宋体"/>
              </a:rPr>
              <a:t>圈</a:t>
            </a:r>
          </a:p>
          <a:p>
            <a:pPr marL="12700">
              <a:lnSpc>
                <a:spcPct val="100000"/>
              </a:lnSpc>
              <a:spcBef>
                <a:spcPts val="735"/>
              </a:spcBef>
            </a:pPr>
            <a:r>
              <a:rPr sz="2800" dirty="0"/>
              <a:t>大数据已经围绕</a:t>
            </a:r>
            <a:r>
              <a:rPr sz="2800" spc="-5" dirty="0"/>
              <a:t>Hadoop</a:t>
            </a:r>
            <a:r>
              <a:rPr sz="2800" dirty="0"/>
              <a:t>和</a:t>
            </a:r>
            <a:r>
              <a:rPr sz="2800" spc="-5" dirty="0"/>
              <a:t>Spark</a:t>
            </a:r>
            <a:r>
              <a:rPr sz="2800" dirty="0"/>
              <a:t>技术形成了一个巨大的生态</a:t>
            </a:r>
            <a:r>
              <a:rPr sz="2800" spc="-5" dirty="0"/>
              <a:t>圈</a:t>
            </a:r>
            <a:endParaRPr sz="2800"/>
          </a:p>
        </p:txBody>
      </p:sp>
      <p:sp>
        <p:nvSpPr>
          <p:cNvPr id="3" name="object 3"/>
          <p:cNvSpPr/>
          <p:nvPr/>
        </p:nvSpPr>
        <p:spPr>
          <a:xfrm>
            <a:off x="1144524" y="2403348"/>
            <a:ext cx="9294876" cy="3997452"/>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40100" y="594360"/>
            <a:ext cx="4744085" cy="697230"/>
          </a:xfrm>
          <a:prstGeom prst="rect">
            <a:avLst/>
          </a:prstGeom>
        </p:spPr>
        <p:txBody>
          <a:bodyPr vert="horz" wrap="square" lIns="0" tIns="13335" rIns="0" bIns="0" rtlCol="0">
            <a:spAutoFit/>
          </a:bodyPr>
          <a:lstStyle/>
          <a:p>
            <a:pPr marL="12700">
              <a:lnSpc>
                <a:spcPct val="100000"/>
              </a:lnSpc>
              <a:spcBef>
                <a:spcPts val="105"/>
              </a:spcBef>
              <a:tabLst>
                <a:tab pos="1377315" algn="l"/>
              </a:tabLst>
            </a:pPr>
            <a:r>
              <a:rPr b="0" spc="-5" dirty="0">
                <a:latin typeface="Calibri Light"/>
                <a:cs typeface="Calibri Light"/>
              </a:rPr>
              <a:t>14.</a:t>
            </a:r>
            <a:r>
              <a:rPr b="0" dirty="0">
                <a:latin typeface="Calibri Light"/>
                <a:cs typeface="Calibri Light"/>
              </a:rPr>
              <a:t>2	</a:t>
            </a:r>
            <a:r>
              <a:rPr dirty="0">
                <a:latin typeface="宋体"/>
                <a:cs typeface="宋体"/>
              </a:rPr>
              <a:t>初识人工智</a:t>
            </a:r>
            <a:r>
              <a:rPr spc="5" dirty="0">
                <a:latin typeface="宋体"/>
                <a:cs typeface="宋体"/>
              </a:rPr>
              <a:t>能</a:t>
            </a:r>
          </a:p>
        </p:txBody>
      </p:sp>
      <p:sp>
        <p:nvSpPr>
          <p:cNvPr id="3" name="object 3"/>
          <p:cNvSpPr txBox="1"/>
          <p:nvPr/>
        </p:nvSpPr>
        <p:spPr>
          <a:xfrm>
            <a:off x="688340" y="1493393"/>
            <a:ext cx="4744720" cy="1557020"/>
          </a:xfrm>
          <a:prstGeom prst="rect">
            <a:avLst/>
          </a:prstGeom>
        </p:spPr>
        <p:txBody>
          <a:bodyPr vert="horz" wrap="square" lIns="0" tIns="96520" rIns="0" bIns="0" rtlCol="0">
            <a:spAutoFit/>
          </a:bodyPr>
          <a:lstStyle/>
          <a:p>
            <a:pPr marL="12700" lvl="2">
              <a:lnSpc>
                <a:spcPct val="100000"/>
              </a:lnSpc>
              <a:spcBef>
                <a:spcPts val="760"/>
              </a:spcBef>
              <a:buSzPct val="116666"/>
              <a:buFont typeface="Calibri"/>
              <a:buAutoNum type="arabicPeriod"/>
              <a:tabLst>
                <a:tab pos="1073785" algn="l"/>
                <a:tab pos="1074420" algn="l"/>
              </a:tabLst>
            </a:pPr>
            <a:r>
              <a:rPr sz="2400" dirty="0">
                <a:latin typeface="黑体"/>
                <a:cs typeface="黑体"/>
              </a:rPr>
              <a:t>人工智能的历史及概念</a:t>
            </a:r>
            <a:endParaRPr sz="2400">
              <a:latin typeface="黑体"/>
              <a:cs typeface="黑体"/>
            </a:endParaRPr>
          </a:p>
          <a:p>
            <a:pPr marL="12700" lvl="2">
              <a:lnSpc>
                <a:spcPct val="100000"/>
              </a:lnSpc>
              <a:spcBef>
                <a:spcPts val="660"/>
              </a:spcBef>
              <a:buSzPct val="116666"/>
              <a:buFont typeface="Calibri"/>
              <a:buAutoNum type="arabicPeriod"/>
              <a:tabLst>
                <a:tab pos="1073785" algn="l"/>
                <a:tab pos="1074420" algn="l"/>
              </a:tabLst>
            </a:pPr>
            <a:r>
              <a:rPr sz="2400" dirty="0">
                <a:latin typeface="黑体"/>
                <a:cs typeface="黑体"/>
              </a:rPr>
              <a:t>人工智能的特征与参考框架</a:t>
            </a:r>
            <a:endParaRPr sz="2400">
              <a:latin typeface="黑体"/>
              <a:cs typeface="黑体"/>
            </a:endParaRPr>
          </a:p>
          <a:p>
            <a:pPr marL="12700" lvl="2">
              <a:lnSpc>
                <a:spcPct val="100000"/>
              </a:lnSpc>
              <a:spcBef>
                <a:spcPts val="660"/>
              </a:spcBef>
              <a:buSzPct val="116666"/>
              <a:buFont typeface="Calibri"/>
              <a:buAutoNum type="arabicPeriod"/>
              <a:tabLst>
                <a:tab pos="1073785" algn="l"/>
                <a:tab pos="1074420" algn="l"/>
              </a:tabLst>
            </a:pPr>
            <a:r>
              <a:rPr sz="2400" dirty="0">
                <a:latin typeface="黑体"/>
                <a:cs typeface="黑体"/>
              </a:rPr>
              <a:t>人工智能的发展趋势</a:t>
            </a:r>
            <a:endParaRPr sz="2400">
              <a:latin typeface="黑体"/>
              <a:cs typeface="黑体"/>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461577" y="594360"/>
            <a:ext cx="72726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sz="4400" b="0" spc="-5" dirty="0">
                <a:latin typeface="Calibri Light"/>
                <a:cs typeface="Calibri Light"/>
              </a:rPr>
              <a:t>14.2.</a:t>
            </a:r>
            <a:r>
              <a:rPr sz="4400" b="0" dirty="0">
                <a:latin typeface="Calibri Light"/>
                <a:cs typeface="Calibri Light"/>
              </a:rPr>
              <a:t>1	</a:t>
            </a:r>
            <a:r>
              <a:rPr sz="4400" dirty="0">
                <a:latin typeface="宋体"/>
                <a:cs typeface="宋体"/>
              </a:rPr>
              <a:t>人工智能的历史及概</a:t>
            </a:r>
            <a:r>
              <a:rPr sz="4400" spc="5" dirty="0">
                <a:latin typeface="宋体"/>
                <a:cs typeface="宋体"/>
              </a:rPr>
              <a:t>念</a:t>
            </a:r>
            <a:endParaRPr sz="4400">
              <a:latin typeface="宋体"/>
              <a:cs typeface="宋体"/>
            </a:endParaRPr>
          </a:p>
        </p:txBody>
      </p:sp>
      <p:sp>
        <p:nvSpPr>
          <p:cNvPr id="3" name="object 3"/>
          <p:cNvSpPr txBox="1"/>
          <p:nvPr/>
        </p:nvSpPr>
        <p:spPr>
          <a:xfrm>
            <a:off x="998855" y="1610994"/>
            <a:ext cx="2869565" cy="451484"/>
          </a:xfrm>
          <a:prstGeom prst="rect">
            <a:avLst/>
          </a:prstGeom>
        </p:spPr>
        <p:txBody>
          <a:bodyPr vert="horz" wrap="square" lIns="0" tIns="12065" rIns="0" bIns="0" rtlCol="0">
            <a:spAutoFit/>
          </a:bodyPr>
          <a:lstStyle/>
          <a:p>
            <a:pPr marL="12700">
              <a:lnSpc>
                <a:spcPct val="100000"/>
              </a:lnSpc>
              <a:spcBef>
                <a:spcPts val="95"/>
              </a:spcBef>
            </a:pPr>
            <a:r>
              <a:rPr sz="2800" dirty="0">
                <a:latin typeface="宋体"/>
                <a:cs typeface="宋体"/>
              </a:rPr>
              <a:t>人工智能发展历</a:t>
            </a:r>
            <a:r>
              <a:rPr sz="2800" spc="-5" dirty="0">
                <a:latin typeface="宋体"/>
                <a:cs typeface="宋体"/>
              </a:rPr>
              <a:t>史</a:t>
            </a:r>
            <a:endParaRPr sz="2800">
              <a:latin typeface="宋体"/>
              <a:cs typeface="宋体"/>
            </a:endParaRPr>
          </a:p>
        </p:txBody>
      </p:sp>
      <p:sp>
        <p:nvSpPr>
          <p:cNvPr id="4" name="object 4"/>
          <p:cNvSpPr/>
          <p:nvPr/>
        </p:nvSpPr>
        <p:spPr>
          <a:xfrm>
            <a:off x="2133600" y="2561845"/>
            <a:ext cx="7620000" cy="3838955"/>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170941"/>
            <a:ext cx="10287635" cy="5958840"/>
          </a:xfrm>
          <a:prstGeom prst="rect">
            <a:avLst/>
          </a:prstGeom>
        </p:spPr>
        <p:txBody>
          <a:bodyPr vert="horz" wrap="square" lIns="0" tIns="109220" rIns="0" bIns="0" rtlCol="0">
            <a:spAutoFit/>
          </a:bodyPr>
          <a:lstStyle/>
          <a:p>
            <a:pPr marL="241300" indent="-228600" algn="just">
              <a:lnSpc>
                <a:spcPct val="100000"/>
              </a:lnSpc>
              <a:spcBef>
                <a:spcPts val="860"/>
              </a:spcBef>
              <a:buFont typeface="Arial"/>
              <a:buChar char="•"/>
              <a:tabLst>
                <a:tab pos="241300" algn="l"/>
              </a:tabLst>
            </a:pPr>
            <a:r>
              <a:rPr sz="2000" dirty="0">
                <a:latin typeface="黑体"/>
                <a:cs typeface="黑体"/>
              </a:rPr>
              <a:t>早在</a:t>
            </a:r>
            <a:r>
              <a:rPr sz="2000" spc="-5" dirty="0">
                <a:latin typeface="黑体"/>
                <a:cs typeface="黑体"/>
              </a:rPr>
              <a:t>1950</a:t>
            </a:r>
            <a:r>
              <a:rPr sz="2000" spc="-10" dirty="0">
                <a:latin typeface="黑体"/>
                <a:cs typeface="黑体"/>
              </a:rPr>
              <a:t> </a:t>
            </a:r>
            <a:r>
              <a:rPr sz="2000" dirty="0">
                <a:latin typeface="黑体"/>
                <a:cs typeface="黑体"/>
              </a:rPr>
              <a:t>年</a:t>
            </a:r>
            <a:r>
              <a:rPr sz="2000" spc="-5" dirty="0">
                <a:latin typeface="黑体"/>
                <a:cs typeface="黑体"/>
              </a:rPr>
              <a:t>，Alan</a:t>
            </a:r>
            <a:r>
              <a:rPr sz="2000" spc="-10" dirty="0">
                <a:latin typeface="黑体"/>
                <a:cs typeface="黑体"/>
              </a:rPr>
              <a:t> </a:t>
            </a:r>
            <a:r>
              <a:rPr sz="2000" spc="-5" dirty="0">
                <a:latin typeface="黑体"/>
                <a:cs typeface="黑体"/>
              </a:rPr>
              <a:t>Turing</a:t>
            </a:r>
            <a:r>
              <a:rPr sz="2000" spc="-10" dirty="0">
                <a:latin typeface="黑体"/>
                <a:cs typeface="黑体"/>
              </a:rPr>
              <a:t> </a:t>
            </a:r>
            <a:r>
              <a:rPr sz="2000" dirty="0">
                <a:latin typeface="黑体"/>
                <a:cs typeface="黑体"/>
              </a:rPr>
              <a:t>在《计算机器与智能》中就阐述了对人工智能的思</a:t>
            </a:r>
            <a:r>
              <a:rPr sz="2000" spc="5" dirty="0">
                <a:latin typeface="黑体"/>
                <a:cs typeface="黑体"/>
              </a:rPr>
              <a:t>考</a:t>
            </a:r>
            <a:endParaRPr sz="2000">
              <a:latin typeface="黑体"/>
              <a:cs typeface="黑体"/>
            </a:endParaRPr>
          </a:p>
          <a:p>
            <a:pPr marL="241300" marR="5080" indent="-228600" algn="just">
              <a:lnSpc>
                <a:spcPts val="2160"/>
              </a:lnSpc>
              <a:spcBef>
                <a:spcPts val="1030"/>
              </a:spcBef>
              <a:buFont typeface="Arial"/>
              <a:buChar char="•"/>
              <a:tabLst>
                <a:tab pos="241300" algn="l"/>
              </a:tabLst>
            </a:pPr>
            <a:r>
              <a:rPr sz="2000" spc="-5" dirty="0">
                <a:latin typeface="黑体"/>
                <a:cs typeface="黑体"/>
              </a:rPr>
              <a:t>1959</a:t>
            </a:r>
            <a:r>
              <a:rPr sz="2000" dirty="0">
                <a:latin typeface="黑体"/>
                <a:cs typeface="黑体"/>
              </a:rPr>
              <a:t>年</a:t>
            </a:r>
            <a:r>
              <a:rPr sz="2000" spc="-5" dirty="0">
                <a:latin typeface="黑体"/>
                <a:cs typeface="黑体"/>
              </a:rPr>
              <a:t>，Arthur</a:t>
            </a:r>
            <a:r>
              <a:rPr sz="2000" spc="-55" dirty="0">
                <a:latin typeface="黑体"/>
                <a:cs typeface="黑体"/>
              </a:rPr>
              <a:t> </a:t>
            </a:r>
            <a:r>
              <a:rPr sz="2000" spc="-5" dirty="0">
                <a:latin typeface="黑体"/>
                <a:cs typeface="黑体"/>
              </a:rPr>
              <a:t>Samuel</a:t>
            </a:r>
            <a:r>
              <a:rPr sz="2000" dirty="0">
                <a:latin typeface="黑体"/>
                <a:cs typeface="黑体"/>
              </a:rPr>
              <a:t>首次提出了机器学习，机器学习将传统的制造智能演化为通过学</a:t>
            </a:r>
            <a:r>
              <a:rPr sz="2000" spc="5" dirty="0">
                <a:latin typeface="黑体"/>
                <a:cs typeface="黑体"/>
              </a:rPr>
              <a:t>习 </a:t>
            </a:r>
            <a:r>
              <a:rPr sz="2000" dirty="0">
                <a:latin typeface="黑体"/>
                <a:cs typeface="黑体"/>
              </a:rPr>
              <a:t>能力来获取智能，推动人工智能进入了第一次繁荣</a:t>
            </a:r>
            <a:r>
              <a:rPr sz="2000" spc="5" dirty="0">
                <a:latin typeface="黑体"/>
                <a:cs typeface="黑体"/>
              </a:rPr>
              <a:t>期</a:t>
            </a:r>
            <a:endParaRPr sz="2000">
              <a:latin typeface="黑体"/>
              <a:cs typeface="黑体"/>
            </a:endParaRPr>
          </a:p>
          <a:p>
            <a:pPr marL="241300" marR="132080" indent="-228600" algn="just">
              <a:lnSpc>
                <a:spcPts val="2160"/>
              </a:lnSpc>
              <a:spcBef>
                <a:spcPts val="1000"/>
              </a:spcBef>
              <a:buFont typeface="Arial"/>
              <a:buChar char="•"/>
              <a:tabLst>
                <a:tab pos="241300" algn="l"/>
              </a:tabLst>
            </a:pPr>
            <a:r>
              <a:rPr sz="2000" spc="-5" dirty="0">
                <a:latin typeface="黑体"/>
                <a:cs typeface="黑体"/>
              </a:rPr>
              <a:t>20世纪80年代中期，随着美国、日本立项支持人工智能研究，以及以知识工程为主导的</a:t>
            </a:r>
            <a:r>
              <a:rPr sz="2000" dirty="0">
                <a:latin typeface="黑体"/>
                <a:cs typeface="黑体"/>
              </a:rPr>
              <a:t>机 器学习方法的发展，具有更强可视化效果的决策树模型和突破早期感知机局限的多层人工 神经网络出现，人工智能又一次进入繁荣</a:t>
            </a:r>
            <a:r>
              <a:rPr sz="2000" spc="5" dirty="0">
                <a:latin typeface="黑体"/>
                <a:cs typeface="黑体"/>
              </a:rPr>
              <a:t>期</a:t>
            </a:r>
            <a:endParaRPr sz="2000">
              <a:latin typeface="黑体"/>
              <a:cs typeface="黑体"/>
            </a:endParaRPr>
          </a:p>
          <a:p>
            <a:pPr marL="241300" marR="132080" indent="-228600" algn="just">
              <a:lnSpc>
                <a:spcPts val="2160"/>
              </a:lnSpc>
              <a:spcBef>
                <a:spcPts val="1000"/>
              </a:spcBef>
              <a:buFont typeface="Arial"/>
              <a:buChar char="•"/>
              <a:tabLst>
                <a:tab pos="241300" algn="l"/>
              </a:tabLst>
            </a:pPr>
            <a:r>
              <a:rPr sz="2000" spc="-5" dirty="0">
                <a:latin typeface="黑体"/>
                <a:cs typeface="黑体"/>
              </a:rPr>
              <a:t>1997</a:t>
            </a:r>
            <a:r>
              <a:rPr sz="2000" dirty="0">
                <a:latin typeface="黑体"/>
                <a:cs typeface="黑体"/>
              </a:rPr>
              <a:t>年</a:t>
            </a:r>
            <a:r>
              <a:rPr sz="2000" spc="-5" dirty="0">
                <a:latin typeface="黑体"/>
                <a:cs typeface="黑体"/>
              </a:rPr>
              <a:t>，IBM</a:t>
            </a:r>
            <a:r>
              <a:rPr sz="2000" dirty="0">
                <a:latin typeface="黑体"/>
                <a:cs typeface="黑体"/>
              </a:rPr>
              <a:t>开发的深蓝</a:t>
            </a:r>
            <a:r>
              <a:rPr sz="2000" spc="-5" dirty="0">
                <a:latin typeface="黑体"/>
                <a:cs typeface="黑体"/>
              </a:rPr>
              <a:t>（Deep</a:t>
            </a:r>
            <a:r>
              <a:rPr sz="2000" spc="-50" dirty="0">
                <a:latin typeface="黑体"/>
                <a:cs typeface="黑体"/>
              </a:rPr>
              <a:t> </a:t>
            </a:r>
            <a:r>
              <a:rPr sz="2000" spc="-5" dirty="0">
                <a:latin typeface="黑体"/>
                <a:cs typeface="黑体"/>
              </a:rPr>
              <a:t>Blue）</a:t>
            </a:r>
            <a:r>
              <a:rPr sz="2000" dirty="0">
                <a:latin typeface="黑体"/>
                <a:cs typeface="黑体"/>
              </a:rPr>
              <a:t>战胜国际象棋世界冠军卡斯帕罗夫。这是一次具</a:t>
            </a:r>
            <a:r>
              <a:rPr sz="2000" spc="5" dirty="0">
                <a:latin typeface="黑体"/>
                <a:cs typeface="黑体"/>
              </a:rPr>
              <a:t>有 </a:t>
            </a:r>
            <a:r>
              <a:rPr sz="2000" dirty="0">
                <a:latin typeface="黑体"/>
                <a:cs typeface="黑体"/>
              </a:rPr>
              <a:t>里程碑意义的成功，它代表了基于规则的人工智能的胜</a:t>
            </a:r>
            <a:r>
              <a:rPr sz="2000" spc="5" dirty="0">
                <a:latin typeface="黑体"/>
                <a:cs typeface="黑体"/>
              </a:rPr>
              <a:t>利</a:t>
            </a:r>
            <a:endParaRPr sz="2000">
              <a:latin typeface="黑体"/>
              <a:cs typeface="黑体"/>
            </a:endParaRPr>
          </a:p>
          <a:p>
            <a:pPr marL="241300" marR="5080" indent="-228600" algn="just">
              <a:lnSpc>
                <a:spcPts val="2160"/>
              </a:lnSpc>
              <a:spcBef>
                <a:spcPts val="1000"/>
              </a:spcBef>
              <a:buFont typeface="Arial"/>
              <a:buChar char="•"/>
              <a:tabLst>
                <a:tab pos="241300" algn="l"/>
              </a:tabLst>
            </a:pPr>
            <a:r>
              <a:rPr sz="2000" spc="-5" dirty="0">
                <a:latin typeface="黑体"/>
                <a:cs typeface="黑体"/>
              </a:rPr>
              <a:t>2006</a:t>
            </a:r>
            <a:r>
              <a:rPr sz="2000" dirty="0">
                <a:latin typeface="黑体"/>
                <a:cs typeface="黑体"/>
              </a:rPr>
              <a:t>年，在</a:t>
            </a:r>
            <a:r>
              <a:rPr sz="2000" spc="-5" dirty="0">
                <a:latin typeface="黑体"/>
                <a:cs typeface="黑体"/>
              </a:rPr>
              <a:t>Hinton</a:t>
            </a:r>
            <a:r>
              <a:rPr sz="2000" spc="-75" dirty="0">
                <a:latin typeface="黑体"/>
                <a:cs typeface="黑体"/>
              </a:rPr>
              <a:t> </a:t>
            </a:r>
            <a:r>
              <a:rPr sz="2000" dirty="0">
                <a:latin typeface="黑体"/>
                <a:cs typeface="黑体"/>
              </a:rPr>
              <a:t>和他的学生的推动下，深度学习开始备受关注，为后来人工智能的发</a:t>
            </a:r>
            <a:r>
              <a:rPr sz="2000" spc="5" dirty="0">
                <a:latin typeface="黑体"/>
                <a:cs typeface="黑体"/>
              </a:rPr>
              <a:t>展 </a:t>
            </a:r>
            <a:r>
              <a:rPr sz="2000" dirty="0">
                <a:latin typeface="黑体"/>
                <a:cs typeface="黑体"/>
              </a:rPr>
              <a:t>产生了重大影</a:t>
            </a:r>
            <a:r>
              <a:rPr sz="2000" spc="5" dirty="0">
                <a:latin typeface="黑体"/>
                <a:cs typeface="黑体"/>
              </a:rPr>
              <a:t>响</a:t>
            </a:r>
            <a:endParaRPr sz="2000">
              <a:latin typeface="黑体"/>
              <a:cs typeface="黑体"/>
            </a:endParaRPr>
          </a:p>
          <a:p>
            <a:pPr marL="12700" algn="just">
              <a:lnSpc>
                <a:spcPct val="100000"/>
              </a:lnSpc>
              <a:spcBef>
                <a:spcPts val="730"/>
              </a:spcBef>
              <a:buFont typeface="Arial"/>
              <a:buChar char="•"/>
              <a:tabLst>
                <a:tab pos="241300" algn="l"/>
              </a:tabLst>
            </a:pPr>
            <a:r>
              <a:rPr sz="2000" spc="-5" dirty="0">
                <a:latin typeface="黑体"/>
                <a:cs typeface="黑体"/>
              </a:rPr>
              <a:t>2011</a:t>
            </a:r>
            <a:r>
              <a:rPr sz="2000" dirty="0">
                <a:latin typeface="黑体"/>
                <a:cs typeface="黑体"/>
              </a:rPr>
              <a:t>年，BM</a:t>
            </a:r>
            <a:r>
              <a:rPr sz="2000" spc="-20" dirty="0">
                <a:latin typeface="黑体"/>
                <a:cs typeface="黑体"/>
              </a:rPr>
              <a:t> </a:t>
            </a:r>
            <a:r>
              <a:rPr sz="2000" spc="-5" dirty="0">
                <a:latin typeface="黑体"/>
                <a:cs typeface="黑体"/>
              </a:rPr>
              <a:t>Waston</a:t>
            </a:r>
            <a:r>
              <a:rPr sz="2000" dirty="0">
                <a:latin typeface="黑体"/>
                <a:cs typeface="黑体"/>
              </a:rPr>
              <a:t>在综艺节目《危险边缘》中战胜了最高奖金得主和连胜纪录保持</a:t>
            </a:r>
            <a:r>
              <a:rPr sz="2000" spc="5" dirty="0">
                <a:latin typeface="黑体"/>
                <a:cs typeface="黑体"/>
              </a:rPr>
              <a:t>者</a:t>
            </a:r>
            <a:endParaRPr sz="2000">
              <a:latin typeface="黑体"/>
              <a:cs typeface="黑体"/>
            </a:endParaRPr>
          </a:p>
          <a:p>
            <a:pPr marL="241300" marR="132080" indent="-228600">
              <a:lnSpc>
                <a:spcPts val="2160"/>
              </a:lnSpc>
              <a:spcBef>
                <a:spcPts val="1030"/>
              </a:spcBef>
              <a:buFont typeface="Arial"/>
              <a:buChar char="•"/>
              <a:tabLst>
                <a:tab pos="240665" algn="l"/>
                <a:tab pos="241300" algn="l"/>
              </a:tabLst>
            </a:pPr>
            <a:r>
              <a:rPr sz="2000" spc="-5" dirty="0">
                <a:latin typeface="黑体"/>
                <a:cs typeface="黑体"/>
              </a:rPr>
              <a:t>2012年，谷歌大脑通过模仿人类大脑在没有人类指导的情况下，利用非监督深度学习方</a:t>
            </a:r>
            <a:r>
              <a:rPr sz="2000" dirty="0">
                <a:latin typeface="黑体"/>
                <a:cs typeface="黑体"/>
              </a:rPr>
              <a:t>法 从大量视频中成功学习到识别出一只</a:t>
            </a:r>
            <a:r>
              <a:rPr sz="2000" spc="5" dirty="0">
                <a:latin typeface="黑体"/>
                <a:cs typeface="黑体"/>
              </a:rPr>
              <a:t>猫</a:t>
            </a:r>
            <a:endParaRPr sz="2000">
              <a:latin typeface="黑体"/>
              <a:cs typeface="黑体"/>
            </a:endParaRPr>
          </a:p>
          <a:p>
            <a:pPr marL="12700">
              <a:lnSpc>
                <a:spcPct val="100000"/>
              </a:lnSpc>
              <a:spcBef>
                <a:spcPts val="730"/>
              </a:spcBef>
              <a:buFont typeface="Arial"/>
              <a:buChar char="•"/>
              <a:tabLst>
                <a:tab pos="240665" algn="l"/>
                <a:tab pos="241300" algn="l"/>
              </a:tabLst>
            </a:pPr>
            <a:r>
              <a:rPr sz="2000" spc="-5" dirty="0">
                <a:latin typeface="黑体"/>
                <a:cs typeface="黑体"/>
              </a:rPr>
              <a:t>2014</a:t>
            </a:r>
            <a:r>
              <a:rPr sz="2000" dirty="0">
                <a:latin typeface="黑体"/>
                <a:cs typeface="黑体"/>
              </a:rPr>
              <a:t>年，微软公司推出了一款实时口译系统，可以模仿说话者的声音并保留其口</a:t>
            </a:r>
            <a:r>
              <a:rPr sz="2000" spc="5" dirty="0">
                <a:latin typeface="黑体"/>
                <a:cs typeface="黑体"/>
              </a:rPr>
              <a:t>音</a:t>
            </a:r>
            <a:endParaRPr sz="2000">
              <a:latin typeface="黑体"/>
              <a:cs typeface="黑体"/>
            </a:endParaRPr>
          </a:p>
          <a:p>
            <a:pPr marL="12700">
              <a:lnSpc>
                <a:spcPct val="100000"/>
              </a:lnSpc>
              <a:spcBef>
                <a:spcPts val="760"/>
              </a:spcBef>
              <a:buFont typeface="Arial"/>
              <a:buChar char="•"/>
              <a:tabLst>
                <a:tab pos="240665" algn="l"/>
                <a:tab pos="241300" algn="l"/>
              </a:tabLst>
            </a:pPr>
            <a:r>
              <a:rPr sz="2000" spc="-5" dirty="0">
                <a:latin typeface="黑体"/>
                <a:cs typeface="黑体"/>
              </a:rPr>
              <a:t>2016</a:t>
            </a:r>
            <a:r>
              <a:rPr sz="2000" spc="-10" dirty="0">
                <a:latin typeface="黑体"/>
                <a:cs typeface="黑体"/>
              </a:rPr>
              <a:t> </a:t>
            </a:r>
            <a:r>
              <a:rPr sz="2000" dirty="0">
                <a:latin typeface="黑体"/>
                <a:cs typeface="黑体"/>
              </a:rPr>
              <a:t>年，谷歌</a:t>
            </a:r>
            <a:r>
              <a:rPr sz="2000" spc="-5" dirty="0">
                <a:latin typeface="黑体"/>
                <a:cs typeface="黑体"/>
              </a:rPr>
              <a:t>AlphaGo</a:t>
            </a:r>
            <a:r>
              <a:rPr sz="2000" spc="-10" dirty="0">
                <a:latin typeface="黑体"/>
                <a:cs typeface="黑体"/>
              </a:rPr>
              <a:t> </a:t>
            </a:r>
            <a:r>
              <a:rPr sz="2000" dirty="0">
                <a:latin typeface="黑体"/>
                <a:cs typeface="黑体"/>
              </a:rPr>
              <a:t>机器人在围棋比赛中击败了世界冠军李世</a:t>
            </a:r>
            <a:r>
              <a:rPr sz="2000" spc="5" dirty="0">
                <a:latin typeface="黑体"/>
                <a:cs typeface="黑体"/>
              </a:rPr>
              <a:t>石</a:t>
            </a:r>
            <a:endParaRPr sz="2000">
              <a:latin typeface="黑体"/>
              <a:cs typeface="黑体"/>
            </a:endParaRPr>
          </a:p>
          <a:p>
            <a:pPr marL="241300" marR="513080" indent="-228600">
              <a:lnSpc>
                <a:spcPts val="2160"/>
              </a:lnSpc>
              <a:spcBef>
                <a:spcPts val="1030"/>
              </a:spcBef>
              <a:buFont typeface="Arial"/>
              <a:buChar char="•"/>
              <a:tabLst>
                <a:tab pos="240665" algn="l"/>
                <a:tab pos="241300" algn="l"/>
              </a:tabLst>
            </a:pPr>
            <a:r>
              <a:rPr sz="2000" spc="-5" dirty="0">
                <a:latin typeface="黑体"/>
                <a:cs typeface="黑体"/>
              </a:rPr>
              <a:t>2017</a:t>
            </a:r>
            <a:r>
              <a:rPr sz="2000" spc="-70" dirty="0">
                <a:latin typeface="黑体"/>
                <a:cs typeface="黑体"/>
              </a:rPr>
              <a:t> </a:t>
            </a:r>
            <a:r>
              <a:rPr sz="2000" dirty="0">
                <a:latin typeface="黑体"/>
                <a:cs typeface="黑体"/>
              </a:rPr>
              <a:t>年，苹果公司在原来个人助理</a:t>
            </a:r>
            <a:r>
              <a:rPr sz="2000" spc="-5" dirty="0">
                <a:latin typeface="黑体"/>
                <a:cs typeface="黑体"/>
              </a:rPr>
              <a:t>Siri</a:t>
            </a:r>
            <a:r>
              <a:rPr sz="2000" dirty="0">
                <a:latin typeface="黑体"/>
                <a:cs typeface="黑体"/>
              </a:rPr>
              <a:t>的基础上推出了智能私人助理</a:t>
            </a:r>
            <a:r>
              <a:rPr sz="2000" spc="-5" dirty="0">
                <a:latin typeface="黑体"/>
                <a:cs typeface="黑体"/>
              </a:rPr>
              <a:t>Siri</a:t>
            </a:r>
            <a:r>
              <a:rPr sz="2000" dirty="0">
                <a:latin typeface="黑体"/>
                <a:cs typeface="黑体"/>
              </a:rPr>
              <a:t>和智能音</a:t>
            </a:r>
            <a:r>
              <a:rPr sz="2000" spc="5" dirty="0">
                <a:latin typeface="黑体"/>
                <a:cs typeface="黑体"/>
              </a:rPr>
              <a:t>响 </a:t>
            </a:r>
            <a:r>
              <a:rPr sz="2000" spc="-5" dirty="0">
                <a:latin typeface="黑体"/>
                <a:cs typeface="黑体"/>
              </a:rPr>
              <a:t>HomePod</a:t>
            </a:r>
            <a:endParaRPr sz="2000">
              <a:latin typeface="黑体"/>
              <a:cs typeface="黑体"/>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4438" y="1179148"/>
            <a:ext cx="5989320" cy="1474470"/>
          </a:xfrm>
          <a:prstGeom prst="rect">
            <a:avLst/>
          </a:prstGeom>
        </p:spPr>
        <p:txBody>
          <a:bodyPr vert="horz" wrap="square" lIns="0" tIns="148590" rIns="0" bIns="0" rtlCol="0">
            <a:spAutoFit/>
          </a:bodyPr>
          <a:lstStyle/>
          <a:p>
            <a:pPr algn="ctr">
              <a:lnSpc>
                <a:spcPct val="100000"/>
              </a:lnSpc>
              <a:spcBef>
                <a:spcPts val="1170"/>
              </a:spcBef>
            </a:pPr>
            <a:r>
              <a:rPr sz="5850" spc="20" dirty="0"/>
              <a:t>云计算原理与实践</a:t>
            </a:r>
            <a:endParaRPr sz="5850"/>
          </a:p>
          <a:p>
            <a:pPr algn="ctr">
              <a:lnSpc>
                <a:spcPct val="100000"/>
              </a:lnSpc>
              <a:spcBef>
                <a:spcPts val="434"/>
              </a:spcBef>
            </a:pPr>
            <a:r>
              <a:rPr sz="2400" b="1" spc="-5" dirty="0">
                <a:solidFill>
                  <a:srgbClr val="00AFEF"/>
                </a:solidFill>
                <a:latin typeface="Calibri"/>
                <a:cs typeface="Calibri"/>
              </a:rPr>
              <a:t>Principles </a:t>
            </a:r>
            <a:r>
              <a:rPr sz="2400" b="1" dirty="0">
                <a:solidFill>
                  <a:srgbClr val="00AFEF"/>
                </a:solidFill>
                <a:latin typeface="Calibri"/>
                <a:cs typeface="Calibri"/>
              </a:rPr>
              <a:t>and </a:t>
            </a:r>
            <a:r>
              <a:rPr sz="2400" b="1" spc="-10" dirty="0">
                <a:solidFill>
                  <a:srgbClr val="00AFEF"/>
                </a:solidFill>
                <a:latin typeface="Calibri"/>
                <a:cs typeface="Calibri"/>
              </a:rPr>
              <a:t>Practice </a:t>
            </a:r>
            <a:r>
              <a:rPr sz="2400" b="1" spc="-5" dirty="0">
                <a:solidFill>
                  <a:srgbClr val="00AFEF"/>
                </a:solidFill>
                <a:latin typeface="Calibri"/>
                <a:cs typeface="Calibri"/>
              </a:rPr>
              <a:t>of Cloud</a:t>
            </a:r>
            <a:r>
              <a:rPr sz="2400" b="1" spc="25" dirty="0">
                <a:solidFill>
                  <a:srgbClr val="00AFEF"/>
                </a:solidFill>
                <a:latin typeface="Calibri"/>
                <a:cs typeface="Calibri"/>
              </a:rPr>
              <a:t> </a:t>
            </a:r>
            <a:r>
              <a:rPr sz="2400" b="1" spc="-5" dirty="0">
                <a:solidFill>
                  <a:srgbClr val="00AFEF"/>
                </a:solidFill>
                <a:latin typeface="Calibri"/>
                <a:cs typeface="Calibri"/>
              </a:rPr>
              <a:t>Computing</a:t>
            </a:r>
            <a:endParaRPr sz="2400">
              <a:latin typeface="Calibri"/>
              <a:cs typeface="Calibri"/>
            </a:endParaRPr>
          </a:p>
        </p:txBody>
      </p:sp>
      <p:sp>
        <p:nvSpPr>
          <p:cNvPr id="3" name="object 3"/>
          <p:cNvSpPr/>
          <p:nvPr/>
        </p:nvSpPr>
        <p:spPr>
          <a:xfrm>
            <a:off x="10124416" y="4775371"/>
            <a:ext cx="1692325" cy="1714990"/>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4783974" y="3038301"/>
            <a:ext cx="2651760" cy="3624349"/>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1554" y="247650"/>
            <a:ext cx="7628255" cy="634365"/>
          </a:xfrm>
          <a:prstGeom prst="rect">
            <a:avLst/>
          </a:prstGeom>
        </p:spPr>
        <p:txBody>
          <a:bodyPr vert="horz" wrap="square" lIns="0" tIns="12065" rIns="0" bIns="0" rtlCol="0">
            <a:spAutoFit/>
          </a:bodyPr>
          <a:lstStyle/>
          <a:p>
            <a:pPr marL="12700">
              <a:lnSpc>
                <a:spcPct val="100000"/>
              </a:lnSpc>
              <a:spcBef>
                <a:spcPts val="95"/>
              </a:spcBef>
              <a:tabLst>
                <a:tab pos="1519555" algn="l"/>
              </a:tabLst>
            </a:pPr>
            <a:r>
              <a:rPr sz="4000" b="0" spc="-5" dirty="0">
                <a:latin typeface="Calibri Light"/>
                <a:cs typeface="Calibri Light"/>
              </a:rPr>
              <a:t>14.2.2	</a:t>
            </a:r>
            <a:r>
              <a:rPr sz="4000" dirty="0">
                <a:latin typeface="宋体"/>
                <a:cs typeface="宋体"/>
              </a:rPr>
              <a:t>人工智能的特征与参考框</a:t>
            </a:r>
            <a:r>
              <a:rPr sz="4000" spc="-5" dirty="0">
                <a:latin typeface="宋体"/>
                <a:cs typeface="宋体"/>
              </a:rPr>
              <a:t>架</a:t>
            </a:r>
            <a:endParaRPr sz="4000">
              <a:latin typeface="宋体"/>
              <a:cs typeface="宋体"/>
            </a:endParaRPr>
          </a:p>
        </p:txBody>
      </p:sp>
      <p:sp>
        <p:nvSpPr>
          <p:cNvPr id="3" name="object 3"/>
          <p:cNvSpPr txBox="1"/>
          <p:nvPr/>
        </p:nvSpPr>
        <p:spPr>
          <a:xfrm>
            <a:off x="916939" y="1084452"/>
            <a:ext cx="8328025" cy="2067560"/>
          </a:xfrm>
          <a:prstGeom prst="rect">
            <a:avLst/>
          </a:prstGeom>
        </p:spPr>
        <p:txBody>
          <a:bodyPr vert="horz" wrap="square" lIns="0" tIns="96520" rIns="0" bIns="0" rtlCol="0">
            <a:spAutoFit/>
          </a:bodyPr>
          <a:lstStyle/>
          <a:p>
            <a:pPr marL="12700">
              <a:lnSpc>
                <a:spcPct val="100000"/>
              </a:lnSpc>
              <a:spcBef>
                <a:spcPts val="760"/>
              </a:spcBef>
            </a:pPr>
            <a:r>
              <a:rPr sz="2800" spc="-5" dirty="0">
                <a:solidFill>
                  <a:srgbClr val="FF0000"/>
                </a:solidFill>
                <a:latin typeface="宋体"/>
                <a:cs typeface="宋体"/>
              </a:rPr>
              <a:t>（</a:t>
            </a:r>
            <a:r>
              <a:rPr sz="2800" spc="-5" dirty="0">
                <a:solidFill>
                  <a:srgbClr val="FF0000"/>
                </a:solidFill>
                <a:latin typeface="Calibri"/>
                <a:cs typeface="Calibri"/>
              </a:rPr>
              <a:t>1</a:t>
            </a:r>
            <a:r>
              <a:rPr sz="2800" spc="-5" dirty="0">
                <a:solidFill>
                  <a:srgbClr val="FF0000"/>
                </a:solidFill>
                <a:latin typeface="宋体"/>
                <a:cs typeface="宋体"/>
              </a:rPr>
              <a:t>）</a:t>
            </a:r>
            <a:r>
              <a:rPr sz="2800" dirty="0">
                <a:solidFill>
                  <a:srgbClr val="FF0000"/>
                </a:solidFill>
                <a:latin typeface="宋体"/>
                <a:cs typeface="宋体"/>
              </a:rPr>
              <a:t>人工智能的特</a:t>
            </a:r>
            <a:r>
              <a:rPr sz="2800" spc="-5" dirty="0">
                <a:solidFill>
                  <a:srgbClr val="FF0000"/>
                </a:solidFill>
                <a:latin typeface="宋体"/>
                <a:cs typeface="宋体"/>
              </a:rPr>
              <a:t>征</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由人类设计，为人类服务，本质为计算，基础为数</a:t>
            </a:r>
            <a:r>
              <a:rPr sz="2800" spc="-5" dirty="0">
                <a:latin typeface="宋体"/>
                <a:cs typeface="宋体"/>
              </a:rPr>
              <a:t>据</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能感知环境，能产生反应，能与人交互，能与人互</a:t>
            </a:r>
            <a:r>
              <a:rPr sz="2800" spc="-5" dirty="0">
                <a:latin typeface="宋体"/>
                <a:cs typeface="宋体"/>
              </a:rPr>
              <a:t>补</a:t>
            </a:r>
            <a:endParaRPr sz="2800">
              <a:latin typeface="宋体"/>
              <a:cs typeface="宋体"/>
            </a:endParaRPr>
          </a:p>
          <a:p>
            <a:pPr marL="12700">
              <a:lnSpc>
                <a:spcPct val="100000"/>
              </a:lnSpc>
              <a:spcBef>
                <a:spcPts val="660"/>
              </a:spcBef>
              <a:buSzPct val="96428"/>
              <a:buFont typeface="Arial"/>
              <a:buChar char="•"/>
              <a:tabLst>
                <a:tab pos="137795" algn="l"/>
              </a:tabLst>
            </a:pPr>
            <a:r>
              <a:rPr sz="2800" dirty="0">
                <a:latin typeface="宋体"/>
                <a:cs typeface="宋体"/>
              </a:rPr>
              <a:t>有适应特性，有学习能力，有演化迭代，有连接扩</a:t>
            </a:r>
            <a:r>
              <a:rPr sz="2800" spc="-5" dirty="0">
                <a:latin typeface="宋体"/>
                <a:cs typeface="宋体"/>
              </a:rPr>
              <a:t>展</a:t>
            </a:r>
            <a:endParaRPr sz="2800">
              <a:latin typeface="宋体"/>
              <a:cs typeface="宋体"/>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8844" y="350519"/>
            <a:ext cx="3758565" cy="451484"/>
          </a:xfrm>
          <a:prstGeom prst="rect">
            <a:avLst/>
          </a:prstGeom>
        </p:spPr>
        <p:txBody>
          <a:bodyPr vert="horz" wrap="square" lIns="0" tIns="12065" rIns="0" bIns="0" rtlCol="0">
            <a:spAutoFit/>
          </a:bodyPr>
          <a:lstStyle/>
          <a:p>
            <a:pPr marL="12700">
              <a:lnSpc>
                <a:spcPct val="100000"/>
              </a:lnSpc>
              <a:spcBef>
                <a:spcPts val="95"/>
              </a:spcBef>
            </a:pPr>
            <a:r>
              <a:rPr sz="2800" dirty="0">
                <a:solidFill>
                  <a:srgbClr val="FF0000"/>
                </a:solidFill>
                <a:latin typeface="黑体"/>
                <a:cs typeface="黑体"/>
              </a:rPr>
              <a:t>（</a:t>
            </a:r>
            <a:r>
              <a:rPr sz="2800" spc="-5" dirty="0">
                <a:solidFill>
                  <a:srgbClr val="FF0000"/>
                </a:solidFill>
                <a:latin typeface="黑体"/>
                <a:cs typeface="黑体"/>
              </a:rPr>
              <a:t>2</a:t>
            </a:r>
            <a:r>
              <a:rPr sz="2800" dirty="0">
                <a:solidFill>
                  <a:srgbClr val="FF0000"/>
                </a:solidFill>
                <a:latin typeface="黑体"/>
                <a:cs typeface="黑体"/>
              </a:rPr>
              <a:t>）人工智能参考框</a:t>
            </a:r>
            <a:r>
              <a:rPr sz="2800" spc="-5" dirty="0">
                <a:solidFill>
                  <a:srgbClr val="FF0000"/>
                </a:solidFill>
                <a:latin typeface="黑体"/>
                <a:cs typeface="黑体"/>
              </a:rPr>
              <a:t>架</a:t>
            </a:r>
            <a:endParaRPr sz="2800">
              <a:latin typeface="黑体"/>
              <a:cs typeface="黑体"/>
            </a:endParaRPr>
          </a:p>
        </p:txBody>
      </p:sp>
      <p:sp>
        <p:nvSpPr>
          <p:cNvPr id="3" name="object 3"/>
          <p:cNvSpPr txBox="1"/>
          <p:nvPr/>
        </p:nvSpPr>
        <p:spPr>
          <a:xfrm>
            <a:off x="918210" y="918845"/>
            <a:ext cx="27686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宋体"/>
                <a:cs typeface="宋体"/>
              </a:rPr>
              <a:t>人工智能参考框架图</a:t>
            </a:r>
            <a:endParaRPr sz="2400">
              <a:latin typeface="宋体"/>
              <a:cs typeface="宋体"/>
            </a:endParaRPr>
          </a:p>
        </p:txBody>
      </p:sp>
      <p:sp>
        <p:nvSpPr>
          <p:cNvPr id="4" name="object 4"/>
          <p:cNvSpPr/>
          <p:nvPr/>
        </p:nvSpPr>
        <p:spPr>
          <a:xfrm>
            <a:off x="1905000" y="1540764"/>
            <a:ext cx="8304276" cy="5012436"/>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441959"/>
            <a:ext cx="10617200" cy="4846320"/>
          </a:xfrm>
          <a:prstGeom prst="rect">
            <a:avLst/>
          </a:prstGeom>
        </p:spPr>
        <p:txBody>
          <a:bodyPr vert="horz" wrap="square" lIns="0" tIns="12700" rIns="0" bIns="0" rtlCol="0">
            <a:spAutoFit/>
          </a:bodyPr>
          <a:lstStyle/>
          <a:p>
            <a:pPr marL="12700">
              <a:lnSpc>
                <a:spcPts val="2735"/>
              </a:lnSpc>
              <a:spcBef>
                <a:spcPts val="100"/>
              </a:spcBef>
            </a:pPr>
            <a:r>
              <a:rPr sz="2400" dirty="0">
                <a:latin typeface="黑体"/>
                <a:cs typeface="黑体"/>
              </a:rPr>
              <a:t>人工智能系统主要由基础设施提供者、信息提供者、信息处理者和系统协调</a:t>
            </a:r>
            <a:endParaRPr sz="2400">
              <a:latin typeface="黑体"/>
              <a:cs typeface="黑体"/>
            </a:endParaRPr>
          </a:p>
          <a:p>
            <a:pPr marL="12700" marR="81280">
              <a:lnSpc>
                <a:spcPts val="2590"/>
              </a:lnSpc>
              <a:spcBef>
                <a:spcPts val="180"/>
              </a:spcBef>
              <a:tabLst>
                <a:tab pos="774065" algn="l"/>
              </a:tabLst>
            </a:pPr>
            <a:r>
              <a:rPr sz="2400" dirty="0">
                <a:latin typeface="黑体"/>
                <a:cs typeface="黑体"/>
              </a:rPr>
              <a:t>者四	个角色组成。此外，人工智能系统还有其他非常重要的框架构件：安全、 隐私、伦理和管理</a:t>
            </a:r>
            <a:endParaRPr sz="2400">
              <a:latin typeface="黑体"/>
              <a:cs typeface="黑体"/>
            </a:endParaRPr>
          </a:p>
          <a:p>
            <a:pPr marL="241300" marR="309880" indent="-228600" algn="just">
              <a:lnSpc>
                <a:spcPts val="2590"/>
              </a:lnSpc>
              <a:spcBef>
                <a:spcPts val="1000"/>
              </a:spcBef>
              <a:buFont typeface="Arial"/>
              <a:buChar char="•"/>
              <a:tabLst>
                <a:tab pos="241300" algn="l"/>
              </a:tabLst>
            </a:pPr>
            <a:r>
              <a:rPr sz="2400" dirty="0">
                <a:solidFill>
                  <a:srgbClr val="FF0000"/>
                </a:solidFill>
                <a:latin typeface="黑体"/>
                <a:cs typeface="黑体"/>
              </a:rPr>
              <a:t>基础设施提供者</a:t>
            </a:r>
            <a:r>
              <a:rPr sz="2400" dirty="0">
                <a:latin typeface="黑体"/>
                <a:cs typeface="黑体"/>
              </a:rPr>
              <a:t>：基础设施提供者为人工智能系统提供计算能力支持，实现 与外部世界的沟通，并通过基础平台实现支撑</a:t>
            </a:r>
            <a:endParaRPr sz="2400">
              <a:latin typeface="黑体"/>
              <a:cs typeface="黑体"/>
            </a:endParaRPr>
          </a:p>
          <a:p>
            <a:pPr marL="241300" marR="309880" indent="-228600" algn="just">
              <a:lnSpc>
                <a:spcPts val="2590"/>
              </a:lnSpc>
              <a:spcBef>
                <a:spcPts val="1000"/>
              </a:spcBef>
              <a:buFont typeface="Arial"/>
              <a:buChar char="•"/>
              <a:tabLst>
                <a:tab pos="241300" algn="l"/>
              </a:tabLst>
            </a:pPr>
            <a:r>
              <a:rPr sz="2400" dirty="0">
                <a:solidFill>
                  <a:srgbClr val="FF0000"/>
                </a:solidFill>
                <a:latin typeface="黑体"/>
                <a:cs typeface="黑体"/>
              </a:rPr>
              <a:t>信息提供者</a:t>
            </a:r>
            <a:r>
              <a:rPr sz="2400" dirty="0">
                <a:latin typeface="黑体"/>
                <a:cs typeface="黑体"/>
              </a:rPr>
              <a:t>：在人工智能领域，信息提供者是智能信息的来源。通过知识信 息感知过程由数据提供商提供智能感知信息，包括原始数据资源和数据集</a:t>
            </a:r>
            <a:endParaRPr sz="2400">
              <a:latin typeface="黑体"/>
              <a:cs typeface="黑体"/>
            </a:endParaRPr>
          </a:p>
          <a:p>
            <a:pPr marL="241300" marR="309880" indent="-228600" algn="just">
              <a:lnSpc>
                <a:spcPts val="2590"/>
              </a:lnSpc>
              <a:spcBef>
                <a:spcPts val="1000"/>
              </a:spcBef>
              <a:buFont typeface="Arial"/>
              <a:buChar char="•"/>
              <a:tabLst>
                <a:tab pos="241300" algn="l"/>
              </a:tabLst>
            </a:pPr>
            <a:r>
              <a:rPr sz="2400" dirty="0">
                <a:solidFill>
                  <a:srgbClr val="FF0000"/>
                </a:solidFill>
                <a:latin typeface="黑体"/>
                <a:cs typeface="黑体"/>
              </a:rPr>
              <a:t>信息处理者</a:t>
            </a:r>
            <a:r>
              <a:rPr sz="2400" dirty="0">
                <a:latin typeface="黑体"/>
                <a:cs typeface="黑体"/>
              </a:rPr>
              <a:t>：人工智能领域中，信息处理者是指技术和服务提供商。信息处 理者的主要活动包括智能信息表示与形成、智能推理、智能决策及智能执行 与输出</a:t>
            </a:r>
            <a:endParaRPr sz="2400">
              <a:latin typeface="黑体"/>
              <a:cs typeface="黑体"/>
            </a:endParaRPr>
          </a:p>
          <a:p>
            <a:pPr marL="241300" marR="5080" indent="-228600">
              <a:lnSpc>
                <a:spcPts val="2590"/>
              </a:lnSpc>
              <a:spcBef>
                <a:spcPts val="1000"/>
              </a:spcBef>
              <a:buFont typeface="Arial"/>
              <a:buChar char="•"/>
              <a:tabLst>
                <a:tab pos="241300" algn="l"/>
              </a:tabLst>
            </a:pPr>
            <a:r>
              <a:rPr sz="2400" dirty="0">
                <a:solidFill>
                  <a:srgbClr val="FF0000"/>
                </a:solidFill>
                <a:latin typeface="黑体"/>
                <a:cs typeface="黑体"/>
              </a:rPr>
              <a:t>系统协调者</a:t>
            </a:r>
            <a:r>
              <a:rPr sz="2400" dirty="0">
                <a:latin typeface="黑体"/>
                <a:cs typeface="黑体"/>
              </a:rPr>
              <a:t>：系统协调者提供人工智能系统必须满足的整体要求，包括政策、 法律、资源和业务需求，以及为确保系统符合这些需求而进行的监控和审计 活动</a:t>
            </a:r>
            <a:endParaRPr sz="2400">
              <a:latin typeface="黑体"/>
              <a:cs typeface="黑体"/>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394969"/>
            <a:ext cx="10210165" cy="4157345"/>
          </a:xfrm>
          <a:prstGeom prst="rect">
            <a:avLst/>
          </a:prstGeom>
        </p:spPr>
        <p:txBody>
          <a:bodyPr vert="horz" wrap="square" lIns="0" tIns="60325" rIns="0" bIns="0" rtlCol="0">
            <a:spAutoFit/>
          </a:bodyPr>
          <a:lstStyle/>
          <a:p>
            <a:pPr marL="241300" marR="5080" indent="-228600">
              <a:lnSpc>
                <a:spcPts val="3020"/>
              </a:lnSpc>
              <a:spcBef>
                <a:spcPts val="475"/>
              </a:spcBef>
              <a:buFont typeface="Arial"/>
              <a:buChar char="•"/>
              <a:tabLst>
                <a:tab pos="241300" algn="l"/>
              </a:tabLst>
            </a:pPr>
            <a:r>
              <a:rPr sz="2800" dirty="0">
                <a:solidFill>
                  <a:srgbClr val="FF0000"/>
                </a:solidFill>
                <a:latin typeface="黑体"/>
                <a:cs typeface="黑体"/>
              </a:rPr>
              <a:t>安全、隐私和伦理</a:t>
            </a:r>
            <a:r>
              <a:rPr sz="2800" dirty="0">
                <a:latin typeface="黑体"/>
                <a:cs typeface="黑体"/>
              </a:rPr>
              <a:t>：安全、隐私和伦理覆盖了人工智能领域的</a:t>
            </a:r>
            <a:r>
              <a:rPr sz="2800" spc="-5" dirty="0">
                <a:latin typeface="黑体"/>
                <a:cs typeface="黑体"/>
              </a:rPr>
              <a:t>其 </a:t>
            </a:r>
            <a:r>
              <a:rPr sz="2800" dirty="0">
                <a:latin typeface="黑体"/>
                <a:cs typeface="黑体"/>
              </a:rPr>
              <a:t>他</a:t>
            </a:r>
            <a:r>
              <a:rPr sz="2800" spc="-5" dirty="0">
                <a:latin typeface="黑体"/>
                <a:cs typeface="黑体"/>
              </a:rPr>
              <a:t>四</a:t>
            </a:r>
            <a:r>
              <a:rPr sz="2800" spc="-50" dirty="0">
                <a:latin typeface="黑体"/>
                <a:cs typeface="黑体"/>
              </a:rPr>
              <a:t> </a:t>
            </a:r>
            <a:r>
              <a:rPr sz="2800" dirty="0">
                <a:latin typeface="黑体"/>
                <a:cs typeface="黑体"/>
              </a:rPr>
              <a:t>个主要角色，对每个角色都有重要的影响。同时，安全</a:t>
            </a:r>
            <a:r>
              <a:rPr sz="2800" spc="-5" dirty="0">
                <a:latin typeface="黑体"/>
                <a:cs typeface="黑体"/>
              </a:rPr>
              <a:t>、 </a:t>
            </a:r>
            <a:r>
              <a:rPr sz="2800" dirty="0">
                <a:latin typeface="黑体"/>
                <a:cs typeface="黑体"/>
              </a:rPr>
              <a:t>隐私和伦理处于管理角色的覆盖范围之内，与全部角色和活动</a:t>
            </a:r>
            <a:r>
              <a:rPr sz="2800" spc="-5" dirty="0">
                <a:latin typeface="黑体"/>
                <a:cs typeface="黑体"/>
              </a:rPr>
              <a:t>都 </a:t>
            </a:r>
            <a:r>
              <a:rPr sz="2800" dirty="0">
                <a:latin typeface="黑体"/>
                <a:cs typeface="黑体"/>
              </a:rPr>
              <a:t>建立了相关联</a:t>
            </a:r>
            <a:r>
              <a:rPr sz="2800" spc="-5" dirty="0">
                <a:latin typeface="黑体"/>
                <a:cs typeface="黑体"/>
              </a:rPr>
              <a:t>系</a:t>
            </a:r>
            <a:endParaRPr sz="2800">
              <a:latin typeface="黑体"/>
              <a:cs typeface="黑体"/>
            </a:endParaRPr>
          </a:p>
          <a:p>
            <a:pPr marL="241300" marR="5080" indent="-228600" algn="just">
              <a:lnSpc>
                <a:spcPts val="3020"/>
              </a:lnSpc>
              <a:spcBef>
                <a:spcPts val="1005"/>
              </a:spcBef>
              <a:buFont typeface="Arial"/>
              <a:buChar char="•"/>
              <a:tabLst>
                <a:tab pos="241300" algn="l"/>
              </a:tabLst>
            </a:pPr>
            <a:r>
              <a:rPr sz="2800" dirty="0">
                <a:solidFill>
                  <a:srgbClr val="FF0000"/>
                </a:solidFill>
                <a:latin typeface="黑体"/>
                <a:cs typeface="黑体"/>
              </a:rPr>
              <a:t>管理</a:t>
            </a:r>
            <a:r>
              <a:rPr sz="2800" dirty="0">
                <a:latin typeface="黑体"/>
                <a:cs typeface="黑体"/>
              </a:rPr>
              <a:t>：管理角色承担系统管理活动，包括软件调配、资源管理</a:t>
            </a:r>
            <a:r>
              <a:rPr sz="2800" spc="-5" dirty="0">
                <a:latin typeface="黑体"/>
                <a:cs typeface="黑体"/>
              </a:rPr>
              <a:t>等 </a:t>
            </a:r>
            <a:r>
              <a:rPr sz="2800" dirty="0">
                <a:latin typeface="黑体"/>
                <a:cs typeface="黑体"/>
              </a:rPr>
              <a:t>工作，管理的功能是监视各种资源的运行状况，应对出现的性</a:t>
            </a:r>
            <a:r>
              <a:rPr sz="2800" spc="-5" dirty="0">
                <a:latin typeface="黑体"/>
                <a:cs typeface="黑体"/>
              </a:rPr>
              <a:t>能 </a:t>
            </a:r>
            <a:r>
              <a:rPr sz="2800" dirty="0">
                <a:latin typeface="黑体"/>
                <a:cs typeface="黑体"/>
              </a:rPr>
              <a:t>或故障事件，使得各系统组件透明且可</a:t>
            </a:r>
            <a:r>
              <a:rPr sz="2800" spc="-5" dirty="0">
                <a:latin typeface="黑体"/>
                <a:cs typeface="黑体"/>
              </a:rPr>
              <a:t>观</a:t>
            </a:r>
            <a:endParaRPr sz="2800">
              <a:latin typeface="黑体"/>
              <a:cs typeface="黑体"/>
            </a:endParaRPr>
          </a:p>
          <a:p>
            <a:pPr marL="241300" marR="5080" indent="-228600" algn="just">
              <a:lnSpc>
                <a:spcPts val="3020"/>
              </a:lnSpc>
              <a:spcBef>
                <a:spcPts val="1000"/>
              </a:spcBef>
              <a:buFont typeface="Arial"/>
              <a:buChar char="•"/>
              <a:tabLst>
                <a:tab pos="241300" algn="l"/>
              </a:tabLst>
            </a:pPr>
            <a:r>
              <a:rPr sz="2800" dirty="0">
                <a:solidFill>
                  <a:srgbClr val="FF0000"/>
                </a:solidFill>
                <a:latin typeface="黑体"/>
                <a:cs typeface="黑体"/>
              </a:rPr>
              <a:t>智能产品及行业应用</a:t>
            </a:r>
            <a:r>
              <a:rPr sz="2800" dirty="0">
                <a:latin typeface="黑体"/>
                <a:cs typeface="黑体"/>
              </a:rPr>
              <a:t>：智能产品及行业应用指人工智能系统的</a:t>
            </a:r>
            <a:r>
              <a:rPr sz="2800" spc="-5" dirty="0">
                <a:latin typeface="黑体"/>
                <a:cs typeface="黑体"/>
              </a:rPr>
              <a:t>产 </a:t>
            </a:r>
            <a:r>
              <a:rPr sz="2800" dirty="0">
                <a:latin typeface="黑体"/>
                <a:cs typeface="黑体"/>
              </a:rPr>
              <a:t>品和应用，是对人工智能整体解决方案的封装，将智能信息决</a:t>
            </a:r>
            <a:r>
              <a:rPr sz="2800" spc="-5" dirty="0">
                <a:latin typeface="黑体"/>
                <a:cs typeface="黑体"/>
              </a:rPr>
              <a:t>策 </a:t>
            </a:r>
            <a:r>
              <a:rPr sz="2800" dirty="0">
                <a:latin typeface="黑体"/>
                <a:cs typeface="黑体"/>
              </a:rPr>
              <a:t>产品化，进而实现落地应</a:t>
            </a:r>
            <a:r>
              <a:rPr sz="2800" spc="-5" dirty="0">
                <a:latin typeface="黑体"/>
                <a:cs typeface="黑体"/>
              </a:rPr>
              <a:t>用</a:t>
            </a:r>
            <a:endParaRPr sz="2800">
              <a:latin typeface="黑体"/>
              <a:cs typeface="黑体"/>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783204" y="243205"/>
            <a:ext cx="6628765" cy="634365"/>
          </a:xfrm>
          <a:prstGeom prst="rect">
            <a:avLst/>
          </a:prstGeom>
        </p:spPr>
        <p:txBody>
          <a:bodyPr vert="horz" wrap="square" lIns="0" tIns="12065" rIns="0" bIns="0" rtlCol="0">
            <a:spAutoFit/>
          </a:bodyPr>
          <a:lstStyle/>
          <a:p>
            <a:pPr marL="12700">
              <a:lnSpc>
                <a:spcPct val="100000"/>
              </a:lnSpc>
              <a:spcBef>
                <a:spcPts val="95"/>
              </a:spcBef>
              <a:tabLst>
                <a:tab pos="2044064" algn="l"/>
              </a:tabLst>
            </a:pPr>
            <a:r>
              <a:rPr sz="4000" spc="-5" dirty="0">
                <a:latin typeface="黑体"/>
                <a:cs typeface="黑体"/>
              </a:rPr>
              <a:t>14.2.3	</a:t>
            </a:r>
            <a:r>
              <a:rPr sz="4000" dirty="0">
                <a:latin typeface="黑体"/>
                <a:cs typeface="黑体"/>
              </a:rPr>
              <a:t>人工智能的发展趋</a:t>
            </a:r>
            <a:r>
              <a:rPr sz="4000" spc="-5" dirty="0">
                <a:latin typeface="黑体"/>
                <a:cs typeface="黑体"/>
              </a:rPr>
              <a:t>势</a:t>
            </a:r>
            <a:endParaRPr sz="4000">
              <a:latin typeface="黑体"/>
              <a:cs typeface="黑体"/>
            </a:endParaRPr>
          </a:p>
        </p:txBody>
      </p:sp>
      <p:sp>
        <p:nvSpPr>
          <p:cNvPr id="3" name="object 3"/>
          <p:cNvSpPr txBox="1"/>
          <p:nvPr/>
        </p:nvSpPr>
        <p:spPr>
          <a:xfrm>
            <a:off x="918210" y="1103629"/>
            <a:ext cx="33782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a:cs typeface="黑体"/>
              </a:rPr>
              <a:t>人工智能技术的发展历程</a:t>
            </a:r>
            <a:endParaRPr sz="2400">
              <a:latin typeface="黑体"/>
              <a:cs typeface="黑体"/>
            </a:endParaRPr>
          </a:p>
        </p:txBody>
      </p:sp>
      <p:sp>
        <p:nvSpPr>
          <p:cNvPr id="4" name="object 4"/>
          <p:cNvSpPr/>
          <p:nvPr/>
        </p:nvSpPr>
        <p:spPr>
          <a:xfrm>
            <a:off x="643127" y="1924811"/>
            <a:ext cx="9936480" cy="3529584"/>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91204" y="243205"/>
            <a:ext cx="5612765" cy="634365"/>
          </a:xfrm>
          <a:prstGeom prst="rect">
            <a:avLst/>
          </a:prstGeom>
        </p:spPr>
        <p:txBody>
          <a:bodyPr vert="horz" wrap="square" lIns="0" tIns="12065" rIns="0" bIns="0" rtlCol="0">
            <a:spAutoFit/>
          </a:bodyPr>
          <a:lstStyle/>
          <a:p>
            <a:pPr marL="12700">
              <a:lnSpc>
                <a:spcPct val="100000"/>
              </a:lnSpc>
              <a:spcBef>
                <a:spcPts val="95"/>
              </a:spcBef>
            </a:pPr>
            <a:r>
              <a:rPr sz="4000" dirty="0"/>
              <a:t>人工智能技术的应用领</a:t>
            </a:r>
            <a:r>
              <a:rPr sz="4000" spc="-5" dirty="0"/>
              <a:t>域</a:t>
            </a:r>
            <a:endParaRPr sz="4000"/>
          </a:p>
        </p:txBody>
      </p:sp>
      <p:graphicFrame>
        <p:nvGraphicFramePr>
          <p:cNvPr id="3" name="object 3"/>
          <p:cNvGraphicFramePr>
            <a:graphicFrameLocks noGrp="1"/>
          </p:cNvGraphicFramePr>
          <p:nvPr/>
        </p:nvGraphicFramePr>
        <p:xfrm>
          <a:off x="762000" y="1021080"/>
          <a:ext cx="10828020" cy="5608320"/>
        </p:xfrm>
        <a:graphic>
          <a:graphicData uri="http://schemas.openxmlformats.org/drawingml/2006/table">
            <a:tbl>
              <a:tblPr firstRow="1" bandRow="1">
                <a:tableStyleId>{2D5ABB26-0587-4C30-8999-92F81FD0307C}</a:tableStyleId>
              </a:tblPr>
              <a:tblGrid>
                <a:gridCol w="2505710"/>
                <a:gridCol w="3627120"/>
                <a:gridCol w="4695190"/>
              </a:tblGrid>
              <a:tr h="649641">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技术类</a:t>
                      </a:r>
                      <a:r>
                        <a:rPr sz="1600" spc="-5" dirty="0">
                          <a:latin typeface="黑体"/>
                          <a:cs typeface="黑体"/>
                        </a:rPr>
                        <a:t>别</a:t>
                      </a:r>
                      <a:endParaRPr sz="1600">
                        <a:latin typeface="黑体"/>
                        <a:cs typeface="黑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场景描</a:t>
                      </a:r>
                      <a:r>
                        <a:rPr sz="1600" spc="-5" dirty="0">
                          <a:latin typeface="黑体"/>
                          <a:cs typeface="黑体"/>
                        </a:rPr>
                        <a:t>述</a:t>
                      </a:r>
                      <a:endParaRPr sz="1600">
                        <a:latin typeface="黑体"/>
                        <a:cs typeface="黑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应用领</a:t>
                      </a:r>
                      <a:r>
                        <a:rPr sz="1600" spc="-5" dirty="0">
                          <a:latin typeface="黑体"/>
                          <a:cs typeface="黑体"/>
                        </a:rPr>
                        <a:t>域</a:t>
                      </a:r>
                      <a:endParaRPr sz="1600">
                        <a:latin typeface="黑体"/>
                        <a:cs typeface="黑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solidFill>
                      <a:srgbClr val="CCCCCC"/>
                    </a:solidFill>
                  </a:tcPr>
                </a:tc>
              </a:tr>
              <a:tr h="649641">
                <a:tc rowSpan="3">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视频图像识</a:t>
                      </a:r>
                      <a:r>
                        <a:rPr sz="1600" spc="-5" dirty="0">
                          <a:latin typeface="宋体"/>
                          <a:cs typeface="宋体"/>
                        </a:rPr>
                        <a:t>别</a:t>
                      </a:r>
                      <a:endParaRPr sz="1600">
                        <a:latin typeface="宋体"/>
                        <a:cs typeface="宋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人脸识别、车牌识别、动作识别</a:t>
                      </a:r>
                      <a:r>
                        <a:rPr sz="1600" spc="-5" dirty="0">
                          <a:latin typeface="宋体"/>
                          <a:cs typeface="宋体"/>
                        </a:rPr>
                        <a:t>等</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主要用于安防和安保</a:t>
                      </a:r>
                      <a:r>
                        <a:rPr sz="1600" spc="-5" dirty="0">
                          <a:latin typeface="宋体"/>
                          <a:cs typeface="宋体"/>
                        </a:rPr>
                        <a:t>；</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发票识别、财财务报表识别</a:t>
                      </a:r>
                      <a:r>
                        <a:rPr sz="1600" spc="-5" dirty="0">
                          <a:latin typeface="宋体"/>
                          <a:cs typeface="宋体"/>
                        </a:rPr>
                        <a:t>等</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主要用于影像数据结构</a:t>
                      </a:r>
                      <a:r>
                        <a:rPr sz="1600" spc="-5" dirty="0">
                          <a:latin typeface="宋体"/>
                          <a:cs typeface="宋体"/>
                        </a:rPr>
                        <a:t>化</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61898">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医疗影像分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辅助诊</a:t>
                      </a:r>
                      <a:r>
                        <a:rPr sz="1600" spc="-5" dirty="0">
                          <a:latin typeface="宋体"/>
                          <a:cs typeface="宋体"/>
                        </a:rPr>
                        <a:t>断</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rowSpan="3">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自然语言理</a:t>
                      </a:r>
                      <a:r>
                        <a:rPr sz="1600" spc="-5" dirty="0">
                          <a:latin typeface="宋体"/>
                          <a:cs typeface="宋体"/>
                        </a:rPr>
                        <a:t>解</a:t>
                      </a:r>
                      <a:endParaRPr sz="1600">
                        <a:latin typeface="宋体"/>
                        <a:cs typeface="宋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與情分析、智能投</a:t>
                      </a:r>
                      <a:r>
                        <a:rPr sz="1600" spc="-5" dirty="0">
                          <a:latin typeface="宋体"/>
                          <a:cs typeface="宋体"/>
                        </a:rPr>
                        <a:t>研</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预则性分析、风险分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聊天机器人、智能客</a:t>
                      </a:r>
                      <a:r>
                        <a:rPr sz="1600" spc="-5" dirty="0">
                          <a:latin typeface="宋体"/>
                          <a:cs typeface="宋体"/>
                        </a:rPr>
                        <a:t>服</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自动化部分简单的客服应</a:t>
                      </a:r>
                      <a:r>
                        <a:rPr sz="1600" spc="-5" dirty="0">
                          <a:latin typeface="宋体"/>
                          <a:cs typeface="宋体"/>
                        </a:rPr>
                        <a:t>答</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61898">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文本数据结构</a:t>
                      </a:r>
                      <a:r>
                        <a:rPr sz="1600" spc="-5" dirty="0">
                          <a:latin typeface="宋体"/>
                          <a:cs typeface="宋体"/>
                        </a:rPr>
                        <a:t>化</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dirty="0">
                        <a:latin typeface="Times New Roman"/>
                        <a:cs typeface="Times New Roman"/>
                      </a:endParaRPr>
                    </a:p>
                    <a:p>
                      <a:pPr>
                        <a:lnSpc>
                          <a:spcPct val="100000"/>
                        </a:lnSpc>
                        <a:spcBef>
                          <a:spcPts val="0"/>
                        </a:spcBef>
                      </a:pPr>
                      <a:endParaRPr sz="1600" dirty="0">
                        <a:latin typeface="Times New Roman"/>
                        <a:cs typeface="Times New Roman"/>
                      </a:endParaRPr>
                    </a:p>
                    <a:p>
                      <a:pPr marL="67945">
                        <a:lnSpc>
                          <a:spcPct val="100000"/>
                        </a:lnSpc>
                        <a:spcBef>
                          <a:spcPts val="0"/>
                        </a:spcBef>
                      </a:pPr>
                      <a:r>
                        <a:rPr sz="1600" dirty="0">
                          <a:latin typeface="宋体"/>
                          <a:cs typeface="宋体"/>
                        </a:rPr>
                        <a:t>自动化校对，减少人工审</a:t>
                      </a:r>
                      <a:r>
                        <a:rPr sz="1600" spc="-5" dirty="0">
                          <a:latin typeface="宋体"/>
                          <a:cs typeface="宋体"/>
                        </a:rPr>
                        <a:t>核</a:t>
                      </a:r>
                      <a:endParaRPr sz="1600" dirty="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91204" y="243205"/>
            <a:ext cx="5612765" cy="634365"/>
          </a:xfrm>
          <a:prstGeom prst="rect">
            <a:avLst/>
          </a:prstGeom>
        </p:spPr>
        <p:txBody>
          <a:bodyPr vert="horz" wrap="square" lIns="0" tIns="12065" rIns="0" bIns="0" rtlCol="0">
            <a:spAutoFit/>
          </a:bodyPr>
          <a:lstStyle/>
          <a:p>
            <a:pPr marL="12700">
              <a:lnSpc>
                <a:spcPct val="100000"/>
              </a:lnSpc>
              <a:spcBef>
                <a:spcPts val="95"/>
              </a:spcBef>
            </a:pPr>
            <a:r>
              <a:rPr sz="4000" dirty="0"/>
              <a:t>人工智能技术的应用领</a:t>
            </a:r>
            <a:r>
              <a:rPr sz="4000" spc="-5" dirty="0"/>
              <a:t>域</a:t>
            </a:r>
            <a:endParaRPr sz="4000"/>
          </a:p>
        </p:txBody>
      </p:sp>
      <p:graphicFrame>
        <p:nvGraphicFramePr>
          <p:cNvPr id="3" name="object 3"/>
          <p:cNvGraphicFramePr>
            <a:graphicFrameLocks noGrp="1"/>
          </p:cNvGraphicFramePr>
          <p:nvPr/>
        </p:nvGraphicFramePr>
        <p:xfrm>
          <a:off x="735330" y="1143000"/>
          <a:ext cx="10511790" cy="5608320"/>
        </p:xfrm>
        <a:graphic>
          <a:graphicData uri="http://schemas.openxmlformats.org/drawingml/2006/table">
            <a:tbl>
              <a:tblPr firstRow="1" bandRow="1">
                <a:tableStyleId>{2D5ABB26-0587-4C30-8999-92F81FD0307C}</a:tableStyleId>
              </a:tblPr>
              <a:tblGrid>
                <a:gridCol w="2432050"/>
                <a:gridCol w="3521075"/>
                <a:gridCol w="4558665"/>
              </a:tblGrid>
              <a:tr h="422564">
                <a:tc>
                  <a:txBody>
                    <a:bodyPr/>
                    <a:lstStyle/>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技术类</a:t>
                      </a:r>
                      <a:r>
                        <a:rPr sz="1600" spc="-5" dirty="0">
                          <a:latin typeface="黑体"/>
                          <a:cs typeface="黑体"/>
                        </a:rPr>
                        <a:t>别</a:t>
                      </a:r>
                      <a:endParaRPr sz="1600">
                        <a:latin typeface="黑体"/>
                        <a:cs typeface="黑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场景描</a:t>
                      </a:r>
                      <a:r>
                        <a:rPr sz="1600" spc="-5" dirty="0">
                          <a:latin typeface="黑体"/>
                          <a:cs typeface="黑体"/>
                        </a:rPr>
                        <a:t>述</a:t>
                      </a:r>
                      <a:endParaRPr sz="1600">
                        <a:latin typeface="黑体"/>
                        <a:cs typeface="黑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a:cs typeface="Times New Roman"/>
                      </a:endParaRPr>
                    </a:p>
                    <a:p>
                      <a:pPr algn="ctr">
                        <a:lnSpc>
                          <a:spcPct val="100000"/>
                        </a:lnSpc>
                        <a:spcBef>
                          <a:spcPts val="0"/>
                        </a:spcBef>
                      </a:pPr>
                      <a:r>
                        <a:rPr sz="1600" dirty="0">
                          <a:latin typeface="黑体"/>
                          <a:cs typeface="黑体"/>
                        </a:rPr>
                        <a:t>应用领</a:t>
                      </a:r>
                      <a:r>
                        <a:rPr sz="1600" spc="-5" dirty="0">
                          <a:latin typeface="黑体"/>
                          <a:cs typeface="黑体"/>
                        </a:rPr>
                        <a:t>域</a:t>
                      </a:r>
                      <a:endParaRPr sz="1600">
                        <a:latin typeface="黑体"/>
                        <a:cs typeface="黑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solidFill>
                      <a:srgbClr val="CCCCCC"/>
                    </a:solidFill>
                  </a:tcPr>
                </a:tc>
              </a:tr>
              <a:tr h="422564">
                <a:tc rowSpan="2">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语音处</a:t>
                      </a:r>
                      <a:r>
                        <a:rPr sz="1600" spc="-5" dirty="0">
                          <a:latin typeface="宋体"/>
                          <a:cs typeface="宋体"/>
                        </a:rPr>
                        <a:t>理</a:t>
                      </a:r>
                      <a:endParaRPr sz="1600">
                        <a:latin typeface="宋体"/>
                        <a:cs typeface="宋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机器翻</a:t>
                      </a:r>
                      <a:r>
                        <a:rPr sz="1600" spc="-5" dirty="0">
                          <a:latin typeface="宋体"/>
                          <a:cs typeface="宋体"/>
                        </a:rPr>
                        <a:t>译</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spc="-5" dirty="0">
                          <a:latin typeface="宋体"/>
                          <a:cs typeface="宋体"/>
                        </a:rPr>
                        <a:t>......</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语文</a:t>
                      </a:r>
                      <a:r>
                        <a:rPr sz="1600" spc="-5" dirty="0">
                          <a:latin typeface="宋体"/>
                          <a:cs typeface="宋体"/>
                        </a:rPr>
                        <a:t>-</a:t>
                      </a:r>
                      <a:r>
                        <a:rPr sz="1600" dirty="0">
                          <a:latin typeface="宋体"/>
                          <a:cs typeface="宋体"/>
                        </a:rPr>
                        <a:t>文本转</a:t>
                      </a:r>
                      <a:r>
                        <a:rPr sz="1600" spc="-5" dirty="0">
                          <a:latin typeface="宋体"/>
                          <a:cs typeface="宋体"/>
                        </a:rPr>
                        <a:t>换</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呼叫中心客户问题分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rowSpan="7">
                  <a:txBody>
                    <a:bodyPr/>
                    <a:lstStyle/>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机器学习和深度学</a:t>
                      </a:r>
                      <a:r>
                        <a:rPr sz="1600" spc="-5" dirty="0">
                          <a:latin typeface="宋体"/>
                          <a:cs typeface="宋体"/>
                        </a:rPr>
                        <a:t>习</a:t>
                      </a:r>
                      <a:endParaRPr sz="1600">
                        <a:latin typeface="宋体"/>
                        <a:cs typeface="宋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精准营</a:t>
                      </a:r>
                      <a:r>
                        <a:rPr sz="1600" spc="-5" dirty="0">
                          <a:latin typeface="宋体"/>
                          <a:cs typeface="宋体"/>
                        </a:rPr>
                        <a:t>销</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精准广告，交叉销</a:t>
                      </a:r>
                      <a:r>
                        <a:rPr sz="1600" spc="-5" dirty="0">
                          <a:latin typeface="宋体"/>
                          <a:cs typeface="宋体"/>
                        </a:rPr>
                        <a:t>售</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spc="-5" dirty="0">
                          <a:latin typeface="宋体"/>
                          <a:cs typeface="宋体"/>
                        </a:rPr>
                        <a:t>A－CRM</a:t>
                      </a:r>
                      <a:r>
                        <a:rPr sz="1600" dirty="0">
                          <a:latin typeface="宋体"/>
                          <a:cs typeface="宋体"/>
                        </a:rPr>
                        <a:t>客户全生命周期管</a:t>
                      </a:r>
                      <a:r>
                        <a:rPr sz="1600" spc="-5" dirty="0">
                          <a:latin typeface="宋体"/>
                          <a:cs typeface="宋体"/>
                        </a:rPr>
                        <a:t>理</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提升客户体验，留住高净值客户，获取新客</a:t>
                      </a:r>
                      <a:r>
                        <a:rPr sz="1600" spc="-5" dirty="0">
                          <a:latin typeface="宋体"/>
                          <a:cs typeface="宋体"/>
                        </a:rPr>
                        <a:t>户</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市场</a:t>
                      </a:r>
                      <a:r>
                        <a:rPr sz="1600" spc="-5" dirty="0">
                          <a:latin typeface="宋体"/>
                          <a:cs typeface="宋体"/>
                        </a:rPr>
                        <a:t>/</a:t>
                      </a:r>
                      <a:r>
                        <a:rPr sz="1600" dirty="0">
                          <a:latin typeface="宋体"/>
                          <a:cs typeface="宋体"/>
                        </a:rPr>
                        <a:t>需求预</a:t>
                      </a:r>
                      <a:r>
                        <a:rPr sz="1600" spc="-5" dirty="0">
                          <a:latin typeface="宋体"/>
                          <a:cs typeface="宋体"/>
                        </a:rPr>
                        <a:t>测</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预测销量、库存</a:t>
                      </a:r>
                      <a:r>
                        <a:rPr sz="1600" spc="-5" dirty="0">
                          <a:latin typeface="宋体"/>
                          <a:cs typeface="宋体"/>
                        </a:rPr>
                        <a:t>等</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反欺诈</a:t>
                      </a:r>
                      <a:r>
                        <a:rPr sz="1600" spc="-5" dirty="0">
                          <a:latin typeface="宋体"/>
                          <a:cs typeface="宋体"/>
                        </a:rPr>
                        <a:t>/</a:t>
                      </a:r>
                      <a:r>
                        <a:rPr sz="1600" dirty="0">
                          <a:latin typeface="宋体"/>
                          <a:cs typeface="宋体"/>
                        </a:rPr>
                        <a:t>实时风险分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交易风险、经营风险分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智能投</a:t>
                      </a:r>
                      <a:r>
                        <a:rPr sz="1600" spc="-5" dirty="0">
                          <a:latin typeface="宋体"/>
                          <a:cs typeface="宋体"/>
                        </a:rPr>
                        <a:t>顾</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根据宏观经济指标、各类事件信息做出预</a:t>
                      </a:r>
                      <a:r>
                        <a:rPr sz="1600" spc="-5" dirty="0">
                          <a:latin typeface="宋体"/>
                          <a:cs typeface="宋体"/>
                        </a:rPr>
                        <a:t>测</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智能运维、故障预</a:t>
                      </a:r>
                      <a:r>
                        <a:rPr sz="1600" spc="-5" dirty="0">
                          <a:latin typeface="宋体"/>
                          <a:cs typeface="宋体"/>
                        </a:rPr>
                        <a:t>测</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根据设备</a:t>
                      </a:r>
                      <a:r>
                        <a:rPr sz="1600" spc="-5" dirty="0">
                          <a:latin typeface="宋体"/>
                          <a:cs typeface="宋体"/>
                        </a:rPr>
                        <a:t>/</a:t>
                      </a:r>
                      <a:r>
                        <a:rPr sz="1600" dirty="0">
                          <a:latin typeface="宋体"/>
                          <a:cs typeface="宋体"/>
                        </a:rPr>
                        <a:t>软件状态，预测故障发</a:t>
                      </a:r>
                      <a:r>
                        <a:rPr sz="1600" spc="-5" dirty="0">
                          <a:latin typeface="宋体"/>
                          <a:cs typeface="宋体"/>
                        </a:rPr>
                        <a:t>生</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xBody>
                    <a:bodyPr/>
                    <a:lstStyle/>
                    <a:p>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监管审</a:t>
                      </a:r>
                      <a:r>
                        <a:rPr sz="1600" spc="-5" dirty="0">
                          <a:latin typeface="宋体"/>
                          <a:cs typeface="宋体"/>
                        </a:rPr>
                        <a:t>计</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经营风险分</a:t>
                      </a:r>
                      <a:r>
                        <a:rPr sz="1600" spc="-5" dirty="0">
                          <a:latin typeface="宋体"/>
                          <a:cs typeface="宋体"/>
                        </a:rPr>
                        <a:t>析</a:t>
                      </a:r>
                      <a:endParaRPr sz="160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a:txBody>
                    <a:bodyPr/>
                    <a:lstStyle/>
                    <a:p>
                      <a:pPr>
                        <a:lnSpc>
                          <a:spcPct val="100000"/>
                        </a:lnSpc>
                        <a:spcBef>
                          <a:spcPts val="0"/>
                        </a:spcBef>
                      </a:pPr>
                      <a:endParaRPr sz="1600">
                        <a:latin typeface="Times New Roman"/>
                        <a:cs typeface="Times New Roman"/>
                      </a:endParaRPr>
                    </a:p>
                    <a:p>
                      <a:pPr marL="67945">
                        <a:lnSpc>
                          <a:spcPct val="100000"/>
                        </a:lnSpc>
                        <a:spcBef>
                          <a:spcPts val="0"/>
                        </a:spcBef>
                      </a:pPr>
                      <a:r>
                        <a:rPr sz="1600" dirty="0">
                          <a:latin typeface="宋体"/>
                          <a:cs typeface="宋体"/>
                        </a:rPr>
                        <a:t>机器</a:t>
                      </a:r>
                      <a:r>
                        <a:rPr sz="1600" spc="-5" dirty="0">
                          <a:latin typeface="宋体"/>
                          <a:cs typeface="宋体"/>
                        </a:rPr>
                        <a:t>人</a:t>
                      </a:r>
                      <a:endParaRPr sz="1600">
                        <a:latin typeface="宋体"/>
                        <a:cs typeface="宋体"/>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a:cs typeface="Times New Roman"/>
                      </a:endParaRPr>
                    </a:p>
                    <a:p>
                      <a:pPr marL="68580">
                        <a:lnSpc>
                          <a:spcPct val="100000"/>
                        </a:lnSpc>
                        <a:spcBef>
                          <a:spcPts val="0"/>
                        </a:spcBef>
                      </a:pPr>
                      <a:r>
                        <a:rPr sz="1600" dirty="0">
                          <a:latin typeface="宋体"/>
                          <a:cs typeface="宋体"/>
                        </a:rPr>
                        <a:t>自动驾驶、无人</a:t>
                      </a:r>
                      <a:r>
                        <a:rPr sz="1600" spc="-5" dirty="0">
                          <a:latin typeface="宋体"/>
                          <a:cs typeface="宋体"/>
                        </a:rPr>
                        <a:t>机</a:t>
                      </a:r>
                      <a:endParaRPr sz="1600">
                        <a:latin typeface="宋体"/>
                        <a:cs typeface="宋体"/>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dirty="0">
                        <a:latin typeface="Times New Roman"/>
                        <a:cs typeface="Times New Roman"/>
                      </a:endParaRPr>
                    </a:p>
                    <a:p>
                      <a:pPr marL="67945">
                        <a:lnSpc>
                          <a:spcPct val="100000"/>
                        </a:lnSpc>
                        <a:spcBef>
                          <a:spcPts val="0"/>
                        </a:spcBef>
                      </a:pPr>
                      <a:r>
                        <a:rPr sz="1600" spc="-5" dirty="0">
                          <a:latin typeface="宋体"/>
                          <a:cs typeface="宋体"/>
                        </a:rPr>
                        <a:t>......</a:t>
                      </a:r>
                      <a:endParaRPr sz="1600" dirty="0">
                        <a:latin typeface="宋体"/>
                        <a:cs typeface="宋体"/>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p>
        </p:txBody>
      </p:sp>
      <p:sp>
        <p:nvSpPr>
          <p:cNvPr id="3" name="object 3"/>
          <p:cNvSpPr txBox="1"/>
          <p:nvPr/>
        </p:nvSpPr>
        <p:spPr>
          <a:xfrm>
            <a:off x="916939" y="1362607"/>
            <a:ext cx="10692765" cy="3428365"/>
          </a:xfrm>
          <a:prstGeom prst="rect">
            <a:avLst/>
          </a:prstGeom>
        </p:spPr>
        <p:txBody>
          <a:bodyPr vert="horz" wrap="square" lIns="0" tIns="114300" rIns="0" bIns="0" rtlCol="0">
            <a:spAutoFit/>
          </a:bodyPr>
          <a:lstStyle/>
          <a:p>
            <a:pPr marL="12700">
              <a:lnSpc>
                <a:spcPct val="100000"/>
              </a:lnSpc>
              <a:spcBef>
                <a:spcPts val="900"/>
              </a:spcBef>
              <a:buFont typeface="Arial"/>
              <a:buChar char="•"/>
              <a:tabLst>
                <a:tab pos="241300" algn="l"/>
              </a:tabLst>
            </a:pPr>
            <a:r>
              <a:rPr sz="3200" dirty="0">
                <a:solidFill>
                  <a:srgbClr val="FF0000"/>
                </a:solidFill>
                <a:latin typeface="黑体"/>
                <a:cs typeface="黑体"/>
              </a:rPr>
              <a:t>AI in</a:t>
            </a:r>
            <a:r>
              <a:rPr sz="3200" spc="-15" dirty="0">
                <a:solidFill>
                  <a:srgbClr val="FF0000"/>
                </a:solidFill>
                <a:latin typeface="黑体"/>
                <a:cs typeface="黑体"/>
              </a:rPr>
              <a:t> </a:t>
            </a:r>
            <a:r>
              <a:rPr sz="3200" spc="-5" dirty="0">
                <a:solidFill>
                  <a:srgbClr val="FF0000"/>
                </a:solidFill>
                <a:latin typeface="黑体"/>
                <a:cs typeface="黑体"/>
              </a:rPr>
              <a:t>Production</a:t>
            </a:r>
            <a:endParaRPr sz="3200">
              <a:latin typeface="黑体"/>
              <a:cs typeface="黑体"/>
            </a:endParaRPr>
          </a:p>
          <a:p>
            <a:pPr marL="12700" marR="5080" indent="914400">
              <a:lnSpc>
                <a:spcPct val="89800"/>
              </a:lnSpc>
              <a:spcBef>
                <a:spcPts val="1030"/>
              </a:spcBef>
            </a:pPr>
            <a:r>
              <a:rPr sz="2800" spc="-5" dirty="0">
                <a:latin typeface="黑体"/>
                <a:cs typeface="黑体"/>
              </a:rPr>
              <a:t>AI</a:t>
            </a:r>
            <a:r>
              <a:rPr sz="2800" dirty="0">
                <a:latin typeface="黑体"/>
                <a:cs typeface="黑体"/>
              </a:rPr>
              <a:t>从一门科学开始转变成一个系统或产品，一句话</a:t>
            </a:r>
            <a:r>
              <a:rPr sz="2800" spc="-5" dirty="0">
                <a:latin typeface="黑体"/>
                <a:cs typeface="黑体"/>
              </a:rPr>
              <a:t>，AI</a:t>
            </a:r>
            <a:r>
              <a:rPr sz="2800" dirty="0">
                <a:latin typeface="黑体"/>
                <a:cs typeface="黑体"/>
              </a:rPr>
              <a:t>需</a:t>
            </a:r>
            <a:r>
              <a:rPr sz="2800" spc="-5" dirty="0">
                <a:latin typeface="黑体"/>
                <a:cs typeface="黑体"/>
              </a:rPr>
              <a:t>要 </a:t>
            </a:r>
            <a:r>
              <a:rPr sz="2800" dirty="0">
                <a:latin typeface="黑体"/>
                <a:cs typeface="黑体"/>
              </a:rPr>
              <a:t>产品化，也必将产品化。随着机器学习和深度学习算法的不断成熟</a:t>
            </a:r>
            <a:r>
              <a:rPr sz="2800" spc="-5" dirty="0">
                <a:latin typeface="黑体"/>
                <a:cs typeface="黑体"/>
              </a:rPr>
              <a:t>， </a:t>
            </a:r>
            <a:r>
              <a:rPr sz="2800" dirty="0">
                <a:latin typeface="黑体"/>
                <a:cs typeface="黑体"/>
              </a:rPr>
              <a:t>需要将</a:t>
            </a:r>
            <a:r>
              <a:rPr sz="2800" spc="-5" dirty="0">
                <a:latin typeface="黑体"/>
                <a:cs typeface="黑体"/>
              </a:rPr>
              <a:t>AI</a:t>
            </a:r>
            <a:r>
              <a:rPr sz="2800" dirty="0">
                <a:latin typeface="黑体"/>
                <a:cs typeface="黑体"/>
              </a:rPr>
              <a:t>打造成产品和系统，并在各个领域寻找</a:t>
            </a:r>
            <a:r>
              <a:rPr sz="2800" spc="-5" dirty="0">
                <a:latin typeface="黑体"/>
                <a:cs typeface="黑体"/>
              </a:rPr>
              <a:t>Killer  Applications</a:t>
            </a:r>
            <a:r>
              <a:rPr sz="2800" dirty="0">
                <a:latin typeface="黑体"/>
                <a:cs typeface="黑体"/>
              </a:rPr>
              <a:t>。但是深度学习仍然面临着很大挑战，需要强大的</a:t>
            </a:r>
            <a:r>
              <a:rPr sz="2800" spc="-5" dirty="0">
                <a:latin typeface="黑体"/>
                <a:cs typeface="黑体"/>
              </a:rPr>
              <a:t>计 </a:t>
            </a:r>
            <a:r>
              <a:rPr sz="2800" dirty="0">
                <a:latin typeface="黑体"/>
                <a:cs typeface="黑体"/>
              </a:rPr>
              <a:t>算能力（需要大量</a:t>
            </a:r>
            <a:r>
              <a:rPr sz="2800" spc="-5" dirty="0">
                <a:latin typeface="黑体"/>
                <a:cs typeface="黑体"/>
              </a:rPr>
              <a:t>CPU、</a:t>
            </a:r>
            <a:r>
              <a:rPr sz="2800" spc="-20" dirty="0">
                <a:latin typeface="黑体"/>
                <a:cs typeface="黑体"/>
              </a:rPr>
              <a:t> </a:t>
            </a:r>
            <a:r>
              <a:rPr sz="2800" spc="-5" dirty="0">
                <a:latin typeface="黑体"/>
                <a:cs typeface="黑体"/>
              </a:rPr>
              <a:t>GPU</a:t>
            </a:r>
            <a:r>
              <a:rPr sz="2800" dirty="0">
                <a:latin typeface="黑体"/>
                <a:cs typeface="黑体"/>
              </a:rPr>
              <a:t>、</a:t>
            </a:r>
            <a:r>
              <a:rPr sz="2800" spc="-5" dirty="0">
                <a:latin typeface="黑体"/>
                <a:cs typeface="黑体"/>
              </a:rPr>
              <a:t>FPGA/ASIC</a:t>
            </a:r>
            <a:r>
              <a:rPr sz="2800" dirty="0">
                <a:latin typeface="黑体"/>
                <a:cs typeface="黑体"/>
              </a:rPr>
              <a:t>的混合计算能力，以及</a:t>
            </a:r>
            <a:r>
              <a:rPr sz="2800" spc="-5" dirty="0">
                <a:latin typeface="黑体"/>
                <a:cs typeface="黑体"/>
              </a:rPr>
              <a:t>分 </a:t>
            </a:r>
            <a:r>
              <a:rPr sz="2800" dirty="0">
                <a:latin typeface="黑体"/>
                <a:cs typeface="黑体"/>
              </a:rPr>
              <a:t>布式计算能力），需要大量样本和数据，甚至需要大量人工来制</a:t>
            </a:r>
            <a:r>
              <a:rPr sz="2800" spc="-5" dirty="0">
                <a:latin typeface="黑体"/>
                <a:cs typeface="黑体"/>
              </a:rPr>
              <a:t>作 </a:t>
            </a:r>
            <a:r>
              <a:rPr sz="2800" dirty="0">
                <a:latin typeface="黑体"/>
                <a:cs typeface="黑体"/>
              </a:rPr>
              <a:t>样本（以传递知识给机器</a:t>
            </a:r>
            <a:r>
              <a:rPr sz="2800" spc="-5" dirty="0">
                <a:latin typeface="黑体"/>
                <a:cs typeface="黑体"/>
              </a:rPr>
              <a:t>）</a:t>
            </a:r>
            <a:endParaRPr sz="2800">
              <a:latin typeface="黑体"/>
              <a:cs typeface="黑体"/>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p>
        </p:txBody>
      </p:sp>
      <p:sp>
        <p:nvSpPr>
          <p:cNvPr id="3" name="object 3"/>
          <p:cNvSpPr txBox="1"/>
          <p:nvPr/>
        </p:nvSpPr>
        <p:spPr>
          <a:xfrm>
            <a:off x="916939" y="1362607"/>
            <a:ext cx="10337165" cy="3811904"/>
          </a:xfrm>
          <a:prstGeom prst="rect">
            <a:avLst/>
          </a:prstGeom>
        </p:spPr>
        <p:txBody>
          <a:bodyPr vert="horz" wrap="square" lIns="0" tIns="114300" rIns="0" bIns="0" rtlCol="0">
            <a:spAutoFit/>
          </a:bodyPr>
          <a:lstStyle/>
          <a:p>
            <a:pPr marL="12700">
              <a:lnSpc>
                <a:spcPct val="100000"/>
              </a:lnSpc>
              <a:spcBef>
                <a:spcPts val="900"/>
              </a:spcBef>
              <a:buFont typeface="Arial"/>
              <a:buChar char="•"/>
              <a:tabLst>
                <a:tab pos="241300" algn="l"/>
              </a:tabLst>
            </a:pPr>
            <a:r>
              <a:rPr sz="3200" dirty="0">
                <a:solidFill>
                  <a:srgbClr val="FF0000"/>
                </a:solidFill>
                <a:latin typeface="黑体"/>
                <a:cs typeface="黑体"/>
              </a:rPr>
              <a:t>AI </a:t>
            </a:r>
            <a:r>
              <a:rPr sz="3200" spc="-5" dirty="0">
                <a:solidFill>
                  <a:srgbClr val="FF0000"/>
                </a:solidFill>
                <a:latin typeface="黑体"/>
                <a:cs typeface="黑体"/>
              </a:rPr>
              <a:t>for</a:t>
            </a:r>
            <a:r>
              <a:rPr sz="3200" spc="-15" dirty="0">
                <a:solidFill>
                  <a:srgbClr val="FF0000"/>
                </a:solidFill>
                <a:latin typeface="黑体"/>
                <a:cs typeface="黑体"/>
              </a:rPr>
              <a:t> </a:t>
            </a:r>
            <a:r>
              <a:rPr sz="3200" spc="-5" dirty="0">
                <a:solidFill>
                  <a:srgbClr val="FF0000"/>
                </a:solidFill>
                <a:latin typeface="黑体"/>
                <a:cs typeface="黑体"/>
              </a:rPr>
              <a:t>everyone</a:t>
            </a:r>
            <a:endParaRPr sz="3200">
              <a:latin typeface="黑体"/>
              <a:cs typeface="黑体"/>
            </a:endParaRPr>
          </a:p>
          <a:p>
            <a:pPr marL="12700" marR="5080" indent="914400">
              <a:lnSpc>
                <a:spcPct val="89800"/>
              </a:lnSpc>
              <a:spcBef>
                <a:spcPts val="1030"/>
              </a:spcBef>
            </a:pPr>
            <a:r>
              <a:rPr sz="2800" dirty="0">
                <a:latin typeface="黑体"/>
                <a:cs typeface="黑体"/>
              </a:rPr>
              <a:t>机器学习工具需要更加易用化，更普及，让更多普通人能</a:t>
            </a:r>
            <a:r>
              <a:rPr sz="2800" spc="-5" dirty="0">
                <a:latin typeface="黑体"/>
                <a:cs typeface="黑体"/>
              </a:rPr>
              <a:t>够 </a:t>
            </a:r>
            <a:r>
              <a:rPr sz="2800" dirty="0">
                <a:latin typeface="黑体"/>
                <a:cs typeface="黑体"/>
              </a:rPr>
              <a:t>使用。目前的一个重要趋势，是使用深度学习技术，来提升</a:t>
            </a:r>
            <a:r>
              <a:rPr sz="2800" spc="-5" dirty="0">
                <a:latin typeface="黑体"/>
                <a:cs typeface="黑体"/>
              </a:rPr>
              <a:t>AI</a:t>
            </a:r>
            <a:r>
              <a:rPr sz="2800" dirty="0">
                <a:latin typeface="黑体"/>
                <a:cs typeface="黑体"/>
              </a:rPr>
              <a:t>工</a:t>
            </a:r>
            <a:r>
              <a:rPr sz="2800" spc="-5" dirty="0">
                <a:latin typeface="黑体"/>
                <a:cs typeface="黑体"/>
              </a:rPr>
              <a:t>具 </a:t>
            </a:r>
            <a:r>
              <a:rPr sz="2800" dirty="0">
                <a:latin typeface="黑体"/>
                <a:cs typeface="黑体"/>
              </a:rPr>
              <a:t>的智能化程度，包括自动建模，自动寻找最优参数，特征工程半</a:t>
            </a:r>
            <a:r>
              <a:rPr sz="2800" spc="-5" dirty="0">
                <a:latin typeface="黑体"/>
                <a:cs typeface="黑体"/>
              </a:rPr>
              <a:t>自 </a:t>
            </a:r>
            <a:r>
              <a:rPr sz="2800" dirty="0">
                <a:latin typeface="黑体"/>
                <a:cs typeface="黑体"/>
              </a:rPr>
              <a:t>动化等，使整个机器学习过程更加智能化</a:t>
            </a:r>
            <a:r>
              <a:rPr sz="2800" spc="-5" dirty="0">
                <a:latin typeface="黑体"/>
                <a:cs typeface="黑体"/>
              </a:rPr>
              <a:t>/</a:t>
            </a:r>
            <a:r>
              <a:rPr sz="2800" dirty="0">
                <a:latin typeface="黑体"/>
                <a:cs typeface="黑体"/>
              </a:rPr>
              <a:t>自动化。现在所有的</a:t>
            </a:r>
            <a:r>
              <a:rPr sz="2800" spc="-5" dirty="0">
                <a:latin typeface="黑体"/>
                <a:cs typeface="黑体"/>
              </a:rPr>
              <a:t>机 </a:t>
            </a:r>
            <a:r>
              <a:rPr sz="2800" dirty="0">
                <a:latin typeface="黑体"/>
                <a:cs typeface="黑体"/>
              </a:rPr>
              <a:t>器学习工具厂商都开始往这个方向努力，例如</a:t>
            </a:r>
            <a:r>
              <a:rPr sz="2800" spc="-5" dirty="0">
                <a:latin typeface="黑体"/>
                <a:cs typeface="黑体"/>
              </a:rPr>
              <a:t>，DataRobot</a:t>
            </a:r>
            <a:r>
              <a:rPr sz="2800" dirty="0">
                <a:latin typeface="黑体"/>
                <a:cs typeface="黑体"/>
              </a:rPr>
              <a:t>一直</a:t>
            </a:r>
            <a:r>
              <a:rPr sz="2800" spc="-5" dirty="0">
                <a:latin typeface="黑体"/>
                <a:cs typeface="黑体"/>
              </a:rPr>
              <a:t>在 </a:t>
            </a:r>
            <a:r>
              <a:rPr sz="2800" dirty="0">
                <a:latin typeface="黑体"/>
                <a:cs typeface="黑体"/>
              </a:rPr>
              <a:t>宣传自动建模</a:t>
            </a:r>
            <a:r>
              <a:rPr sz="2800" spc="-5" dirty="0">
                <a:latin typeface="黑体"/>
                <a:cs typeface="黑体"/>
              </a:rPr>
              <a:t>（Auto-Modeling）</a:t>
            </a:r>
            <a:r>
              <a:rPr sz="2800" dirty="0">
                <a:latin typeface="黑体"/>
                <a:cs typeface="黑体"/>
              </a:rPr>
              <a:t>的优势</a:t>
            </a:r>
            <a:r>
              <a:rPr sz="2800" spc="-5" dirty="0">
                <a:latin typeface="黑体"/>
                <a:cs typeface="黑体"/>
              </a:rPr>
              <a:t>，Google</a:t>
            </a:r>
            <a:r>
              <a:rPr sz="2800" dirty="0">
                <a:latin typeface="黑体"/>
                <a:cs typeface="黑体"/>
              </a:rPr>
              <a:t>的</a:t>
            </a:r>
            <a:r>
              <a:rPr sz="2800" spc="-5" dirty="0">
                <a:latin typeface="黑体"/>
                <a:cs typeface="黑体"/>
              </a:rPr>
              <a:t>Li</a:t>
            </a:r>
            <a:r>
              <a:rPr sz="2800" spc="-20" dirty="0">
                <a:latin typeface="黑体"/>
                <a:cs typeface="黑体"/>
              </a:rPr>
              <a:t> </a:t>
            </a:r>
            <a:r>
              <a:rPr sz="2800" spc="-5" dirty="0">
                <a:latin typeface="黑体"/>
                <a:cs typeface="黑体"/>
              </a:rPr>
              <a:t>Feifei</a:t>
            </a:r>
            <a:r>
              <a:rPr sz="2800" dirty="0">
                <a:latin typeface="黑体"/>
                <a:cs typeface="黑体"/>
              </a:rPr>
              <a:t>团</a:t>
            </a:r>
            <a:r>
              <a:rPr sz="2800" spc="-5" dirty="0">
                <a:latin typeface="黑体"/>
                <a:cs typeface="黑体"/>
              </a:rPr>
              <a:t>队 </a:t>
            </a:r>
            <a:r>
              <a:rPr sz="2800" dirty="0">
                <a:latin typeface="黑体"/>
                <a:cs typeface="黑体"/>
              </a:rPr>
              <a:t>发布的</a:t>
            </a:r>
            <a:r>
              <a:rPr sz="2800" spc="-5" dirty="0">
                <a:latin typeface="黑体"/>
                <a:cs typeface="黑体"/>
              </a:rPr>
              <a:t>AutoML</a:t>
            </a:r>
            <a:r>
              <a:rPr sz="2800" dirty="0">
                <a:latin typeface="黑体"/>
                <a:cs typeface="黑体"/>
              </a:rPr>
              <a:t>，可以让普通人也可以用这个工具来创建计算机视</a:t>
            </a:r>
            <a:r>
              <a:rPr sz="2800" spc="-5" dirty="0">
                <a:latin typeface="黑体"/>
                <a:cs typeface="黑体"/>
              </a:rPr>
              <a:t>觉 </a:t>
            </a:r>
            <a:r>
              <a:rPr sz="2800" dirty="0">
                <a:latin typeface="黑体"/>
                <a:cs typeface="黑体"/>
              </a:rPr>
              <a:t>相关的应</a:t>
            </a:r>
            <a:r>
              <a:rPr sz="2800" spc="-5" dirty="0">
                <a:latin typeface="黑体"/>
                <a:cs typeface="黑体"/>
              </a:rPr>
              <a:t>用</a:t>
            </a:r>
            <a:endParaRPr sz="2800">
              <a:latin typeface="黑体"/>
              <a:cs typeface="黑体"/>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p>
        </p:txBody>
      </p:sp>
      <p:sp>
        <p:nvSpPr>
          <p:cNvPr id="3" name="object 3"/>
          <p:cNvSpPr txBox="1"/>
          <p:nvPr/>
        </p:nvSpPr>
        <p:spPr>
          <a:xfrm>
            <a:off x="916939" y="1362607"/>
            <a:ext cx="10337165" cy="2661285"/>
          </a:xfrm>
          <a:prstGeom prst="rect">
            <a:avLst/>
          </a:prstGeom>
        </p:spPr>
        <p:txBody>
          <a:bodyPr vert="horz" wrap="square" lIns="0" tIns="114300" rIns="0" bIns="0" rtlCol="0">
            <a:spAutoFit/>
          </a:bodyPr>
          <a:lstStyle/>
          <a:p>
            <a:pPr marL="12700">
              <a:lnSpc>
                <a:spcPct val="100000"/>
              </a:lnSpc>
              <a:spcBef>
                <a:spcPts val="900"/>
              </a:spcBef>
              <a:buFont typeface="Arial"/>
              <a:buChar char="•"/>
              <a:tabLst>
                <a:tab pos="241300" algn="l"/>
              </a:tabLst>
            </a:pPr>
            <a:r>
              <a:rPr sz="3200" dirty="0">
                <a:solidFill>
                  <a:srgbClr val="FF0000"/>
                </a:solidFill>
                <a:latin typeface="黑体"/>
                <a:cs typeface="黑体"/>
              </a:rPr>
              <a:t>AI in</a:t>
            </a:r>
            <a:r>
              <a:rPr sz="3200" spc="-15" dirty="0">
                <a:solidFill>
                  <a:srgbClr val="FF0000"/>
                </a:solidFill>
                <a:latin typeface="黑体"/>
                <a:cs typeface="黑体"/>
              </a:rPr>
              <a:t> </a:t>
            </a:r>
            <a:r>
              <a:rPr sz="3200" spc="-5" dirty="0">
                <a:solidFill>
                  <a:srgbClr val="FF0000"/>
                </a:solidFill>
                <a:latin typeface="黑体"/>
                <a:cs typeface="黑体"/>
              </a:rPr>
              <a:t>everywhere</a:t>
            </a:r>
            <a:endParaRPr sz="3200">
              <a:latin typeface="黑体"/>
              <a:cs typeface="黑体"/>
            </a:endParaRPr>
          </a:p>
          <a:p>
            <a:pPr marL="12700" marR="5080" indent="914400">
              <a:lnSpc>
                <a:spcPct val="89800"/>
              </a:lnSpc>
              <a:spcBef>
                <a:spcPts val="1030"/>
              </a:spcBef>
            </a:pPr>
            <a:r>
              <a:rPr sz="2800" spc="-5" dirty="0">
                <a:latin typeface="黑体"/>
                <a:cs typeface="黑体"/>
              </a:rPr>
              <a:t>AI</a:t>
            </a:r>
            <a:r>
              <a:rPr sz="2800" dirty="0">
                <a:latin typeface="黑体"/>
                <a:cs typeface="黑体"/>
              </a:rPr>
              <a:t>算法虽然是核心，但也只是整个系统的一部分，它本身</a:t>
            </a:r>
            <a:r>
              <a:rPr sz="2800" spc="-5" dirty="0">
                <a:latin typeface="黑体"/>
                <a:cs typeface="黑体"/>
              </a:rPr>
              <a:t>不 </a:t>
            </a:r>
            <a:r>
              <a:rPr sz="2800" dirty="0">
                <a:latin typeface="黑体"/>
                <a:cs typeface="黑体"/>
              </a:rPr>
              <a:t>能形成独立的产品，更多地是需要将算法应用到各个应用领域中</a:t>
            </a:r>
            <a:r>
              <a:rPr sz="2800" spc="-5" dirty="0">
                <a:latin typeface="黑体"/>
                <a:cs typeface="黑体"/>
              </a:rPr>
              <a:t>， </a:t>
            </a:r>
            <a:r>
              <a:rPr sz="2800" dirty="0">
                <a:latin typeface="黑体"/>
                <a:cs typeface="黑体"/>
              </a:rPr>
              <a:t>赋能各个行业，以发挥算法的价值。目前各个行业、领域，都在</a:t>
            </a:r>
            <a:r>
              <a:rPr sz="2800" spc="-5" dirty="0">
                <a:latin typeface="黑体"/>
                <a:cs typeface="黑体"/>
              </a:rPr>
              <a:t>积 </a:t>
            </a:r>
            <a:r>
              <a:rPr sz="2800" dirty="0">
                <a:latin typeface="黑体"/>
                <a:cs typeface="黑体"/>
              </a:rPr>
              <a:t>极地尝试利用</a:t>
            </a:r>
            <a:r>
              <a:rPr sz="2800" spc="-5" dirty="0">
                <a:latin typeface="黑体"/>
                <a:cs typeface="黑体"/>
              </a:rPr>
              <a:t>AI</a:t>
            </a:r>
            <a:r>
              <a:rPr sz="2800" dirty="0">
                <a:latin typeface="黑体"/>
                <a:cs typeface="黑体"/>
              </a:rPr>
              <a:t>来赋能已有的产品或应用，以提高现有产品或服</a:t>
            </a:r>
            <a:r>
              <a:rPr sz="2800" spc="-5" dirty="0">
                <a:latin typeface="黑体"/>
                <a:cs typeface="黑体"/>
              </a:rPr>
              <a:t>务 </a:t>
            </a:r>
            <a:r>
              <a:rPr sz="2800" dirty="0">
                <a:latin typeface="黑体"/>
                <a:cs typeface="黑体"/>
              </a:rPr>
              <a:t>的智能化水</a:t>
            </a:r>
            <a:r>
              <a:rPr sz="2800" spc="-5" dirty="0">
                <a:latin typeface="黑体"/>
                <a:cs typeface="黑体"/>
              </a:rPr>
              <a:t>平</a:t>
            </a:r>
            <a:endParaRPr sz="2800">
              <a:latin typeface="黑体"/>
              <a:cs typeface="黑体"/>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6939" y="594360"/>
            <a:ext cx="1678305" cy="697230"/>
          </a:xfrm>
          <a:prstGeom prst="rect">
            <a:avLst/>
          </a:prstGeom>
        </p:spPr>
        <p:txBody>
          <a:bodyPr vert="horz" wrap="square" lIns="0" tIns="13335" rIns="0" bIns="0" rtlCol="0">
            <a:spAutoFit/>
          </a:bodyPr>
          <a:lstStyle/>
          <a:p>
            <a:pPr marL="12700">
              <a:lnSpc>
                <a:spcPct val="100000"/>
              </a:lnSpc>
              <a:spcBef>
                <a:spcPts val="105"/>
              </a:spcBef>
            </a:pPr>
            <a:r>
              <a:rPr b="0" spc="-5" dirty="0">
                <a:latin typeface="Calibri Light"/>
                <a:cs typeface="Calibri Light"/>
              </a:rPr>
              <a:t>Outlin</a:t>
            </a:r>
            <a:r>
              <a:rPr b="0" dirty="0">
                <a:latin typeface="Calibri Light"/>
                <a:cs typeface="Calibri Light"/>
              </a:rPr>
              <a:t>e</a:t>
            </a:r>
          </a:p>
        </p:txBody>
      </p:sp>
      <p:sp>
        <p:nvSpPr>
          <p:cNvPr id="3" name="object 3"/>
          <p:cNvSpPr txBox="1"/>
          <p:nvPr/>
        </p:nvSpPr>
        <p:spPr>
          <a:xfrm>
            <a:off x="878839" y="1550543"/>
            <a:ext cx="8376284" cy="2457450"/>
          </a:xfrm>
          <a:prstGeom prst="rect">
            <a:avLst/>
          </a:prstGeom>
        </p:spPr>
        <p:txBody>
          <a:bodyPr vert="horz" wrap="square" lIns="0" tIns="252095" rIns="0" bIns="0" rtlCol="0">
            <a:spAutoFit/>
          </a:bodyPr>
          <a:lstStyle/>
          <a:p>
            <a:pPr marL="50800">
              <a:lnSpc>
                <a:spcPct val="100000"/>
              </a:lnSpc>
              <a:spcBef>
                <a:spcPts val="1985"/>
              </a:spcBef>
              <a:buFont typeface="Arial"/>
              <a:buChar char="•"/>
              <a:tabLst>
                <a:tab pos="279400" algn="l"/>
                <a:tab pos="1550035" algn="l"/>
              </a:tabLst>
            </a:pPr>
            <a:r>
              <a:rPr sz="3750" spc="-10" dirty="0">
                <a:latin typeface="Calibri"/>
                <a:cs typeface="Calibri"/>
              </a:rPr>
              <a:t>14.1	</a:t>
            </a:r>
            <a:r>
              <a:rPr sz="3750" spc="-10" dirty="0">
                <a:latin typeface="宋体"/>
                <a:cs typeface="宋体"/>
              </a:rPr>
              <a:t>初识大数</a:t>
            </a:r>
            <a:r>
              <a:rPr sz="3750" spc="-5" dirty="0">
                <a:latin typeface="宋体"/>
                <a:cs typeface="宋体"/>
              </a:rPr>
              <a:t>据</a:t>
            </a:r>
            <a:endParaRPr sz="3750">
              <a:latin typeface="宋体"/>
              <a:cs typeface="宋体"/>
            </a:endParaRPr>
          </a:p>
          <a:p>
            <a:pPr marL="50800">
              <a:lnSpc>
                <a:spcPct val="100000"/>
              </a:lnSpc>
              <a:spcBef>
                <a:spcPts val="1885"/>
              </a:spcBef>
              <a:buFont typeface="Arial"/>
              <a:buChar char="•"/>
              <a:tabLst>
                <a:tab pos="279400" algn="l"/>
                <a:tab pos="1335405" algn="l"/>
              </a:tabLst>
            </a:pPr>
            <a:r>
              <a:rPr sz="3750" spc="-10" dirty="0">
                <a:latin typeface="Calibri"/>
                <a:cs typeface="Calibri"/>
              </a:rPr>
              <a:t>14.2	</a:t>
            </a:r>
            <a:r>
              <a:rPr sz="3750" spc="-10" dirty="0">
                <a:latin typeface="宋体"/>
                <a:cs typeface="宋体"/>
              </a:rPr>
              <a:t>初识人工智</a:t>
            </a:r>
            <a:r>
              <a:rPr sz="3750" spc="-5" dirty="0">
                <a:latin typeface="宋体"/>
                <a:cs typeface="宋体"/>
              </a:rPr>
              <a:t>能</a:t>
            </a:r>
            <a:endParaRPr sz="3750">
              <a:latin typeface="宋体"/>
              <a:cs typeface="宋体"/>
            </a:endParaRPr>
          </a:p>
          <a:p>
            <a:pPr marL="50800">
              <a:lnSpc>
                <a:spcPct val="100000"/>
              </a:lnSpc>
              <a:spcBef>
                <a:spcPts val="1930"/>
              </a:spcBef>
              <a:buSzPct val="97297"/>
              <a:buFont typeface="Arial"/>
              <a:buChar char="•"/>
              <a:tabLst>
                <a:tab pos="217804" algn="l"/>
              </a:tabLst>
            </a:pPr>
            <a:r>
              <a:rPr sz="3700" spc="5" dirty="0">
                <a:latin typeface="Calibri"/>
                <a:cs typeface="Calibri"/>
              </a:rPr>
              <a:t>14.3</a:t>
            </a:r>
            <a:r>
              <a:rPr sz="3700" spc="-40" dirty="0">
                <a:latin typeface="Calibri"/>
                <a:cs typeface="Calibri"/>
              </a:rPr>
              <a:t> </a:t>
            </a:r>
            <a:r>
              <a:rPr sz="3700" spc="30" dirty="0">
                <a:latin typeface="宋体"/>
                <a:cs typeface="宋体"/>
              </a:rPr>
              <a:t>云计算、大数据与人工智能</a:t>
            </a:r>
            <a:r>
              <a:rPr sz="3700" spc="-1215" dirty="0">
                <a:latin typeface="宋体"/>
                <a:cs typeface="宋体"/>
              </a:rPr>
              <a:t>的</a:t>
            </a:r>
            <a:r>
              <a:rPr sz="3600" b="1" spc="-405" baseline="-15046" dirty="0">
                <a:solidFill>
                  <a:srgbClr val="FFFFFF"/>
                </a:solidFill>
                <a:latin typeface="Calibri"/>
                <a:cs typeface="Calibri"/>
              </a:rPr>
              <a:t>D</a:t>
            </a:r>
            <a:r>
              <a:rPr sz="3700" spc="-3429" dirty="0">
                <a:latin typeface="宋体"/>
                <a:cs typeface="宋体"/>
              </a:rPr>
              <a:t>关</a:t>
            </a:r>
            <a:r>
              <a:rPr sz="3600" b="1" spc="-30" baseline="-15046" dirty="0">
                <a:solidFill>
                  <a:srgbClr val="FFFFFF"/>
                </a:solidFill>
                <a:latin typeface="Calibri"/>
                <a:cs typeface="Calibri"/>
              </a:rPr>
              <a:t>ata</a:t>
            </a:r>
            <a:r>
              <a:rPr sz="3600" b="1" spc="-375" baseline="-15046" dirty="0">
                <a:solidFill>
                  <a:srgbClr val="FFFFFF"/>
                </a:solidFill>
                <a:latin typeface="Calibri"/>
                <a:cs typeface="Calibri"/>
              </a:rPr>
              <a:t> </a:t>
            </a:r>
            <a:r>
              <a:rPr sz="3700" spc="-3465" dirty="0">
                <a:latin typeface="宋体"/>
                <a:cs typeface="宋体"/>
              </a:rPr>
              <a:t>系</a:t>
            </a:r>
            <a:r>
              <a:rPr sz="3600" b="1" baseline="-15046" dirty="0">
                <a:solidFill>
                  <a:srgbClr val="FFFFFF"/>
                </a:solidFill>
                <a:latin typeface="Calibri"/>
                <a:cs typeface="Calibri"/>
              </a:rPr>
              <a:t>Scie</a:t>
            </a:r>
            <a:endParaRPr sz="3600" baseline="-15046">
              <a:latin typeface="Calibri"/>
              <a:cs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74127" y="594360"/>
            <a:ext cx="9646920" cy="697230"/>
          </a:xfrm>
          <a:prstGeom prst="rect">
            <a:avLst/>
          </a:prstGeom>
        </p:spPr>
        <p:txBody>
          <a:bodyPr vert="horz" wrap="square" lIns="0" tIns="13335" rIns="0" bIns="0" rtlCol="0">
            <a:spAutoFit/>
          </a:bodyPr>
          <a:lstStyle/>
          <a:p>
            <a:pPr marL="12700">
              <a:lnSpc>
                <a:spcPct val="100000"/>
              </a:lnSpc>
              <a:spcBef>
                <a:spcPts val="105"/>
              </a:spcBef>
              <a:tabLst>
                <a:tab pos="1250950" algn="l"/>
              </a:tabLst>
            </a:pPr>
            <a:r>
              <a:rPr b="0" spc="-5" dirty="0">
                <a:latin typeface="Calibri Light"/>
                <a:cs typeface="Calibri Light"/>
              </a:rPr>
              <a:t>14.</a:t>
            </a:r>
            <a:r>
              <a:rPr b="0" dirty="0">
                <a:latin typeface="Calibri Light"/>
                <a:cs typeface="Calibri Light"/>
              </a:rPr>
              <a:t>3	</a:t>
            </a:r>
            <a:r>
              <a:rPr dirty="0">
                <a:latin typeface="宋体"/>
                <a:cs typeface="宋体"/>
              </a:rPr>
              <a:t>云计算、大数据与人工智能的关</a:t>
            </a:r>
            <a:r>
              <a:rPr spc="5" dirty="0">
                <a:latin typeface="宋体"/>
                <a:cs typeface="宋体"/>
              </a:rPr>
              <a:t>系</a:t>
            </a:r>
          </a:p>
        </p:txBody>
      </p:sp>
      <p:sp>
        <p:nvSpPr>
          <p:cNvPr id="3" name="object 3"/>
          <p:cNvSpPr txBox="1"/>
          <p:nvPr/>
        </p:nvSpPr>
        <p:spPr>
          <a:xfrm>
            <a:off x="1265555" y="1602740"/>
            <a:ext cx="36830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a:cs typeface="黑体"/>
              </a:rPr>
              <a:t>云计算、大数据与人工智能</a:t>
            </a:r>
            <a:endParaRPr sz="2400">
              <a:latin typeface="黑体"/>
              <a:cs typeface="黑体"/>
            </a:endParaRPr>
          </a:p>
        </p:txBody>
      </p:sp>
      <p:sp>
        <p:nvSpPr>
          <p:cNvPr id="4" name="object 4"/>
          <p:cNvSpPr txBox="1"/>
          <p:nvPr/>
        </p:nvSpPr>
        <p:spPr>
          <a:xfrm>
            <a:off x="5919470" y="1748790"/>
            <a:ext cx="5008880" cy="2947670"/>
          </a:xfrm>
          <a:prstGeom prst="rect">
            <a:avLst/>
          </a:prstGeom>
        </p:spPr>
        <p:txBody>
          <a:bodyPr vert="horz" wrap="square" lIns="0" tIns="53975" rIns="0" bIns="0" rtlCol="0">
            <a:spAutoFit/>
          </a:bodyPr>
          <a:lstStyle/>
          <a:p>
            <a:pPr marL="12700" marR="5080">
              <a:lnSpc>
                <a:spcPts val="2590"/>
              </a:lnSpc>
              <a:spcBef>
                <a:spcPts val="425"/>
              </a:spcBef>
              <a:buSzPct val="95833"/>
              <a:buFont typeface="Arial"/>
              <a:buChar char="•"/>
              <a:tabLst>
                <a:tab pos="120650" algn="l"/>
              </a:tabLst>
            </a:pPr>
            <a:r>
              <a:rPr sz="2400" dirty="0">
                <a:latin typeface="黑体"/>
                <a:cs typeface="黑体"/>
              </a:rPr>
              <a:t>大数据，事实上从属于云计算，是云 计算的应用。没有云计算，大数据就 是空中楼阁</a:t>
            </a:r>
            <a:endParaRPr sz="2400">
              <a:latin typeface="黑体"/>
              <a:cs typeface="黑体"/>
            </a:endParaRPr>
          </a:p>
          <a:p>
            <a:pPr marL="12700" marR="5080">
              <a:lnSpc>
                <a:spcPts val="2590"/>
              </a:lnSpc>
              <a:spcBef>
                <a:spcPts val="1000"/>
              </a:spcBef>
              <a:buSzPct val="95833"/>
              <a:buFont typeface="Arial"/>
              <a:buChar char="•"/>
              <a:tabLst>
                <a:tab pos="120650" algn="l"/>
              </a:tabLst>
            </a:pPr>
            <a:r>
              <a:rPr sz="2400" dirty="0">
                <a:latin typeface="黑体"/>
                <a:cs typeface="黑体"/>
              </a:rPr>
              <a:t>大数据也成就了云计算，没有了大数 据的云计算将会变得无的放矢</a:t>
            </a:r>
            <a:endParaRPr sz="2400">
              <a:latin typeface="黑体"/>
              <a:cs typeface="黑体"/>
            </a:endParaRPr>
          </a:p>
          <a:p>
            <a:pPr marL="12700" marR="5080">
              <a:lnSpc>
                <a:spcPts val="2590"/>
              </a:lnSpc>
              <a:spcBef>
                <a:spcPts val="1000"/>
              </a:spcBef>
              <a:buSzPct val="95833"/>
              <a:buFont typeface="Arial"/>
              <a:buChar char="•"/>
              <a:tabLst>
                <a:tab pos="120650" algn="l"/>
              </a:tabLst>
            </a:pPr>
            <a:r>
              <a:rPr sz="2400" dirty="0">
                <a:latin typeface="黑体"/>
                <a:cs typeface="黑体"/>
              </a:rPr>
              <a:t>云计算、大数据和人工智能之间并不 是“谁取代谁”的竞争关系，而是 “谁成就谁”的辅佐关系</a:t>
            </a:r>
            <a:endParaRPr sz="2400">
              <a:latin typeface="黑体"/>
              <a:cs typeface="黑体"/>
            </a:endParaRPr>
          </a:p>
        </p:txBody>
      </p:sp>
      <p:sp>
        <p:nvSpPr>
          <p:cNvPr id="5" name="object 5"/>
          <p:cNvSpPr/>
          <p:nvPr/>
        </p:nvSpPr>
        <p:spPr>
          <a:xfrm>
            <a:off x="1187196" y="2351532"/>
            <a:ext cx="4256532" cy="3454908"/>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61577" y="594360"/>
            <a:ext cx="72726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a:cs typeface="Calibri Light"/>
              </a:rPr>
              <a:t>14.3.</a:t>
            </a:r>
            <a:r>
              <a:rPr b="0" dirty="0">
                <a:latin typeface="Calibri Light"/>
                <a:cs typeface="Calibri Light"/>
              </a:rPr>
              <a:t>1	</a:t>
            </a:r>
            <a:r>
              <a:rPr dirty="0">
                <a:latin typeface="宋体"/>
                <a:cs typeface="宋体"/>
              </a:rPr>
              <a:t>云计算与大数据的融</a:t>
            </a:r>
            <a:r>
              <a:rPr spc="5" dirty="0">
                <a:latin typeface="宋体"/>
                <a:cs typeface="宋体"/>
              </a:rPr>
              <a:t>合</a:t>
            </a:r>
          </a:p>
        </p:txBody>
      </p:sp>
      <p:sp>
        <p:nvSpPr>
          <p:cNvPr id="3" name="object 3"/>
          <p:cNvSpPr txBox="1"/>
          <p:nvPr/>
        </p:nvSpPr>
        <p:spPr>
          <a:xfrm>
            <a:off x="1346200" y="1600834"/>
            <a:ext cx="21590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a:cs typeface="黑体"/>
              </a:rPr>
              <a:t>DCOS的层次结构</a:t>
            </a:r>
            <a:endParaRPr sz="2400">
              <a:latin typeface="黑体"/>
              <a:cs typeface="黑体"/>
            </a:endParaRPr>
          </a:p>
        </p:txBody>
      </p:sp>
      <p:sp>
        <p:nvSpPr>
          <p:cNvPr id="4" name="object 4"/>
          <p:cNvSpPr txBox="1"/>
          <p:nvPr/>
        </p:nvSpPr>
        <p:spPr>
          <a:xfrm>
            <a:off x="5919470" y="1438275"/>
            <a:ext cx="49022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a:cs typeface="黑体"/>
              </a:rPr>
              <a:t>为数据中心开发出高效可靠的操作系</a:t>
            </a:r>
            <a:endParaRPr sz="2400">
              <a:latin typeface="黑体"/>
              <a:cs typeface="黑体"/>
            </a:endParaRPr>
          </a:p>
        </p:txBody>
      </p:sp>
      <p:sp>
        <p:nvSpPr>
          <p:cNvPr id="5" name="object 5"/>
          <p:cNvSpPr txBox="1">
            <a:spLocks noGrp="1"/>
          </p:cNvSpPr>
          <p:nvPr>
            <p:ph type="body" idx="1"/>
          </p:nvPr>
        </p:nvSpPr>
        <p:spPr>
          <a:prstGeom prst="rect">
            <a:avLst/>
          </a:prstGeom>
        </p:spPr>
        <p:txBody>
          <a:bodyPr vert="horz" wrap="square" lIns="0" tIns="53975" rIns="0" bIns="0" rtlCol="0">
            <a:spAutoFit/>
          </a:bodyPr>
          <a:lstStyle/>
          <a:p>
            <a:pPr marL="12700" marR="1026794" algn="just">
              <a:lnSpc>
                <a:spcPts val="2590"/>
              </a:lnSpc>
              <a:spcBef>
                <a:spcPts val="425"/>
              </a:spcBef>
            </a:pPr>
            <a:r>
              <a:rPr dirty="0"/>
              <a:t>统——Data</a:t>
            </a:r>
            <a:r>
              <a:rPr spc="-35" dirty="0"/>
              <a:t> </a:t>
            </a:r>
            <a:r>
              <a:rPr dirty="0"/>
              <a:t>Center</a:t>
            </a:r>
            <a:r>
              <a:rPr spc="-35" dirty="0"/>
              <a:t> </a:t>
            </a:r>
            <a:r>
              <a:rPr dirty="0"/>
              <a:t>Operation  System（DCOS）必定是未来趋势</a:t>
            </a:r>
          </a:p>
          <a:p>
            <a:pPr marL="12700" marR="264795" algn="just">
              <a:lnSpc>
                <a:spcPts val="2590"/>
              </a:lnSpc>
              <a:spcBef>
                <a:spcPts val="1000"/>
              </a:spcBef>
              <a:buSzPct val="95833"/>
              <a:buFont typeface="Arial"/>
              <a:buChar char="•"/>
              <a:tabLst>
                <a:tab pos="120650" algn="l"/>
              </a:tabLst>
            </a:pPr>
            <a:r>
              <a:rPr dirty="0"/>
              <a:t>平台服务层负责按照需求动态地创建 分布式服务（如HDFS、HBase等），部 署传统应用</a:t>
            </a:r>
          </a:p>
          <a:p>
            <a:pPr marL="12700" marR="112395">
              <a:lnSpc>
                <a:spcPts val="2590"/>
              </a:lnSpc>
              <a:spcBef>
                <a:spcPts val="1000"/>
              </a:spcBef>
              <a:buSzPct val="95833"/>
              <a:buFont typeface="Arial"/>
              <a:buChar char="•"/>
              <a:tabLst>
                <a:tab pos="120650" algn="l"/>
              </a:tabLst>
            </a:pPr>
            <a:r>
              <a:rPr dirty="0"/>
              <a:t>操作系统内置服务提供DCOS的必备功 能，例如，集群扩容减配、服务发现、 流量计费等</a:t>
            </a:r>
          </a:p>
          <a:p>
            <a:pPr marL="12700" marR="5080">
              <a:lnSpc>
                <a:spcPts val="2590"/>
              </a:lnSpc>
              <a:spcBef>
                <a:spcPts val="1000"/>
              </a:spcBef>
              <a:buSzPct val="95833"/>
              <a:buFont typeface="Arial"/>
              <a:buChar char="•"/>
              <a:tabLst>
                <a:tab pos="120650" algn="l"/>
              </a:tabLst>
            </a:pPr>
            <a:r>
              <a:rPr dirty="0"/>
              <a:t>操作系统内核负责管理存储器、文件、 外设和资源，便于创建和部署容器、 虚拟机或集群等物理资源</a:t>
            </a:r>
          </a:p>
        </p:txBody>
      </p:sp>
      <p:sp>
        <p:nvSpPr>
          <p:cNvPr id="6" name="object 6"/>
          <p:cNvSpPr/>
          <p:nvPr/>
        </p:nvSpPr>
        <p:spPr>
          <a:xfrm>
            <a:off x="1187196" y="2602992"/>
            <a:ext cx="3918204" cy="2976372"/>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80589" y="594360"/>
            <a:ext cx="78314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a:cs typeface="Calibri Light"/>
              </a:rPr>
              <a:t>14.3.</a:t>
            </a:r>
            <a:r>
              <a:rPr b="0" dirty="0">
                <a:latin typeface="Calibri Light"/>
                <a:cs typeface="Calibri Light"/>
              </a:rPr>
              <a:t>2	</a:t>
            </a:r>
            <a:r>
              <a:rPr dirty="0">
                <a:latin typeface="宋体"/>
                <a:cs typeface="宋体"/>
              </a:rPr>
              <a:t>云计算与人工智能的融</a:t>
            </a:r>
            <a:r>
              <a:rPr spc="5" dirty="0">
                <a:latin typeface="宋体"/>
                <a:cs typeface="宋体"/>
              </a:rPr>
              <a:t>合</a:t>
            </a:r>
          </a:p>
        </p:txBody>
      </p:sp>
      <p:sp>
        <p:nvSpPr>
          <p:cNvPr id="3" name="object 3"/>
          <p:cNvSpPr txBox="1"/>
          <p:nvPr/>
        </p:nvSpPr>
        <p:spPr>
          <a:xfrm>
            <a:off x="916939" y="1803400"/>
            <a:ext cx="10215245" cy="3903345"/>
          </a:xfrm>
          <a:prstGeom prst="rect">
            <a:avLst/>
          </a:prstGeom>
        </p:spPr>
        <p:txBody>
          <a:bodyPr vert="horz" wrap="square" lIns="0" tIns="60325" rIns="0" bIns="0" rtlCol="0">
            <a:spAutoFit/>
          </a:bodyPr>
          <a:lstStyle/>
          <a:p>
            <a:pPr marL="241300" marR="5080" indent="-228600">
              <a:lnSpc>
                <a:spcPts val="3020"/>
              </a:lnSpc>
              <a:spcBef>
                <a:spcPts val="475"/>
              </a:spcBef>
              <a:buFont typeface="Arial"/>
              <a:buChar char="•"/>
              <a:tabLst>
                <a:tab pos="241300" algn="l"/>
              </a:tabLst>
            </a:pPr>
            <a:r>
              <a:rPr sz="2800" spc="-5" dirty="0">
                <a:latin typeface="Calibri"/>
                <a:cs typeface="Calibri"/>
              </a:rPr>
              <a:t>AI</a:t>
            </a:r>
            <a:r>
              <a:rPr sz="2800" dirty="0">
                <a:latin typeface="宋体"/>
                <a:cs typeface="宋体"/>
              </a:rPr>
              <a:t>的兴起，是云计算、大数据演进和成熟的必然结果。</a:t>
            </a:r>
            <a:r>
              <a:rPr sz="2800" spc="-5" dirty="0">
                <a:latin typeface="Calibri"/>
                <a:cs typeface="Calibri"/>
              </a:rPr>
              <a:t>AI</a:t>
            </a:r>
            <a:r>
              <a:rPr sz="2800" dirty="0">
                <a:latin typeface="宋体"/>
                <a:cs typeface="宋体"/>
              </a:rPr>
              <a:t>的核</a:t>
            </a:r>
            <a:r>
              <a:rPr sz="2800" spc="-5" dirty="0">
                <a:latin typeface="宋体"/>
                <a:cs typeface="宋体"/>
              </a:rPr>
              <a:t>心 </a:t>
            </a:r>
            <a:r>
              <a:rPr sz="2800" dirty="0">
                <a:latin typeface="宋体"/>
                <a:cs typeface="宋体"/>
              </a:rPr>
              <a:t>不仅仅是算法，更是学习，尤其是在大数据环境下充分发挥大</a:t>
            </a:r>
            <a:r>
              <a:rPr sz="2800" spc="-5" dirty="0">
                <a:latin typeface="宋体"/>
                <a:cs typeface="宋体"/>
              </a:rPr>
              <a:t>数 </a:t>
            </a:r>
            <a:r>
              <a:rPr sz="2800" dirty="0">
                <a:latin typeface="宋体"/>
                <a:cs typeface="宋体"/>
              </a:rPr>
              <a:t>据碎片化认知的优势，降低认知难度，最终实现“数据有价值</a:t>
            </a:r>
            <a:r>
              <a:rPr sz="2800" spc="-5" dirty="0">
                <a:latin typeface="宋体"/>
                <a:cs typeface="宋体"/>
              </a:rPr>
              <a:t>” </a:t>
            </a:r>
            <a:r>
              <a:rPr sz="2800" dirty="0">
                <a:latin typeface="宋体"/>
                <a:cs typeface="宋体"/>
              </a:rPr>
              <a:t>的人工智能。打个形象的比喻，如果说云计算是大数据的土壤</a:t>
            </a:r>
            <a:r>
              <a:rPr sz="2800" spc="-5" dirty="0">
                <a:latin typeface="宋体"/>
                <a:cs typeface="宋体"/>
              </a:rPr>
              <a:t>， </a:t>
            </a:r>
            <a:r>
              <a:rPr sz="2800" dirty="0">
                <a:latin typeface="宋体"/>
                <a:cs typeface="宋体"/>
              </a:rPr>
              <a:t>那么大数据就是</a:t>
            </a:r>
            <a:r>
              <a:rPr sz="2800" spc="-5" dirty="0">
                <a:latin typeface="Calibri"/>
                <a:cs typeface="Calibri"/>
              </a:rPr>
              <a:t>AI</a:t>
            </a:r>
            <a:r>
              <a:rPr sz="2800" dirty="0">
                <a:latin typeface="宋体"/>
                <a:cs typeface="宋体"/>
              </a:rPr>
              <a:t>生长所需要的水分和肥料，而</a:t>
            </a:r>
            <a:r>
              <a:rPr sz="2800" spc="-5" dirty="0">
                <a:latin typeface="Calibri"/>
                <a:cs typeface="Calibri"/>
              </a:rPr>
              <a:t>AI</a:t>
            </a:r>
            <a:r>
              <a:rPr sz="2800" dirty="0">
                <a:latin typeface="宋体"/>
                <a:cs typeface="宋体"/>
              </a:rPr>
              <a:t>就是最终在</a:t>
            </a:r>
            <a:r>
              <a:rPr sz="2800" spc="-5" dirty="0">
                <a:latin typeface="宋体"/>
                <a:cs typeface="宋体"/>
              </a:rPr>
              <a:t>云 </a:t>
            </a:r>
            <a:r>
              <a:rPr sz="2800" dirty="0">
                <a:latin typeface="宋体"/>
                <a:cs typeface="宋体"/>
              </a:rPr>
              <a:t>计算和大数据的呵护下盛开的花朵。</a:t>
            </a:r>
            <a:r>
              <a:rPr sz="2800" spc="-5" dirty="0">
                <a:latin typeface="Calibri"/>
                <a:cs typeface="Calibri"/>
              </a:rPr>
              <a:t>AI</a:t>
            </a:r>
            <a:r>
              <a:rPr sz="2800" dirty="0">
                <a:latin typeface="宋体"/>
                <a:cs typeface="宋体"/>
              </a:rPr>
              <a:t>作为一个交叉学科始于</a:t>
            </a:r>
            <a:r>
              <a:rPr sz="2800" spc="-5" dirty="0">
                <a:latin typeface="Calibri"/>
                <a:cs typeface="Calibri"/>
              </a:rPr>
              <a:t>20  </a:t>
            </a:r>
            <a:r>
              <a:rPr sz="2800" dirty="0">
                <a:latin typeface="宋体"/>
                <a:cs typeface="宋体"/>
              </a:rPr>
              <a:t>世纪</a:t>
            </a:r>
            <a:r>
              <a:rPr sz="2800" spc="-5" dirty="0">
                <a:latin typeface="Calibri"/>
                <a:cs typeface="Calibri"/>
              </a:rPr>
              <a:t>50</a:t>
            </a:r>
            <a:r>
              <a:rPr sz="2800" dirty="0">
                <a:latin typeface="宋体"/>
                <a:cs typeface="宋体"/>
              </a:rPr>
              <a:t>年代，除了离不开计算机、模式识别技术外，还涉及复</a:t>
            </a:r>
            <a:r>
              <a:rPr sz="2800" spc="-5" dirty="0">
                <a:latin typeface="宋体"/>
                <a:cs typeface="宋体"/>
              </a:rPr>
              <a:t>杂 </a:t>
            </a:r>
            <a:r>
              <a:rPr sz="2800" dirty="0">
                <a:latin typeface="宋体"/>
                <a:cs typeface="宋体"/>
              </a:rPr>
              <a:t>的脑科学、认知科学乃至哲学等诸多领域，但它自诞生后一直</a:t>
            </a:r>
            <a:r>
              <a:rPr sz="2800" spc="-5" dirty="0">
                <a:latin typeface="宋体"/>
                <a:cs typeface="宋体"/>
              </a:rPr>
              <a:t>处 </a:t>
            </a:r>
            <a:r>
              <a:rPr sz="2800" dirty="0">
                <a:latin typeface="宋体"/>
                <a:cs typeface="宋体"/>
              </a:rPr>
              <a:t>于缓慢前行的状态，直到遇见了云计算和大数据才出现了质的</a:t>
            </a:r>
            <a:r>
              <a:rPr sz="2800" spc="-5" dirty="0">
                <a:latin typeface="宋体"/>
                <a:cs typeface="宋体"/>
              </a:rPr>
              <a:t>飞 跃</a:t>
            </a:r>
            <a:endParaRPr sz="2800">
              <a:latin typeface="宋体"/>
              <a:cs typeface="宋体"/>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6120" y="1929536"/>
            <a:ext cx="3347085" cy="1245870"/>
          </a:xfrm>
          <a:prstGeom prst="rect">
            <a:avLst/>
          </a:prstGeom>
        </p:spPr>
        <p:txBody>
          <a:bodyPr vert="horz" wrap="square" lIns="0" tIns="13335" rIns="0" bIns="0" rtlCol="0">
            <a:spAutoFit/>
          </a:bodyPr>
          <a:lstStyle/>
          <a:p>
            <a:pPr marL="12700">
              <a:lnSpc>
                <a:spcPct val="100000"/>
              </a:lnSpc>
              <a:spcBef>
                <a:spcPts val="105"/>
              </a:spcBef>
            </a:pPr>
            <a:r>
              <a:rPr sz="8000" b="1" i="1" spc="-15" dirty="0">
                <a:latin typeface="Calibri"/>
                <a:cs typeface="Calibri"/>
              </a:rPr>
              <a:t>Thanks!</a:t>
            </a:r>
            <a:endParaRPr sz="8000">
              <a:latin typeface="Calibri"/>
              <a:cs typeface="Calibri"/>
            </a:endParaRPr>
          </a:p>
        </p:txBody>
      </p:sp>
      <p:sp>
        <p:nvSpPr>
          <p:cNvPr id="3" name="object 3"/>
          <p:cNvSpPr/>
          <p:nvPr/>
        </p:nvSpPr>
        <p:spPr>
          <a:xfrm>
            <a:off x="7311043" y="1575261"/>
            <a:ext cx="3437312" cy="4688378"/>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3286098" y="3964733"/>
            <a:ext cx="1925201" cy="2009984"/>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3120008" y="3821048"/>
            <a:ext cx="2274570" cy="2341880"/>
          </a:xfrm>
          <a:custGeom>
            <a:avLst/>
            <a:gdLst/>
            <a:ahLst/>
            <a:cxnLst/>
            <a:rect l="l" t="t" r="r" b="b"/>
            <a:pathLst>
              <a:path w="2274570" h="2341879">
                <a:moveTo>
                  <a:pt x="2260282" y="2341626"/>
                </a:moveTo>
                <a:lnTo>
                  <a:pt x="14287" y="2341626"/>
                </a:lnTo>
                <a:lnTo>
                  <a:pt x="11506" y="2341346"/>
                </a:lnTo>
                <a:lnTo>
                  <a:pt x="0" y="2327338"/>
                </a:lnTo>
                <a:lnTo>
                  <a:pt x="0" y="14287"/>
                </a:lnTo>
                <a:lnTo>
                  <a:pt x="14287" y="0"/>
                </a:lnTo>
                <a:lnTo>
                  <a:pt x="2260282" y="0"/>
                </a:lnTo>
                <a:lnTo>
                  <a:pt x="2274570" y="14287"/>
                </a:lnTo>
                <a:lnTo>
                  <a:pt x="28575" y="14287"/>
                </a:lnTo>
                <a:lnTo>
                  <a:pt x="14287" y="28575"/>
                </a:lnTo>
                <a:lnTo>
                  <a:pt x="28575" y="28575"/>
                </a:lnTo>
                <a:lnTo>
                  <a:pt x="28575" y="2313051"/>
                </a:lnTo>
                <a:lnTo>
                  <a:pt x="14287" y="2313051"/>
                </a:lnTo>
                <a:lnTo>
                  <a:pt x="28575" y="2327338"/>
                </a:lnTo>
                <a:lnTo>
                  <a:pt x="2274570" y="2327338"/>
                </a:lnTo>
                <a:lnTo>
                  <a:pt x="2274290" y="2330119"/>
                </a:lnTo>
                <a:lnTo>
                  <a:pt x="2263063" y="2341346"/>
                </a:lnTo>
                <a:lnTo>
                  <a:pt x="2260282" y="2341626"/>
                </a:lnTo>
                <a:close/>
              </a:path>
              <a:path w="2274570" h="2341879">
                <a:moveTo>
                  <a:pt x="28575" y="28575"/>
                </a:moveTo>
                <a:lnTo>
                  <a:pt x="14287" y="28575"/>
                </a:lnTo>
                <a:lnTo>
                  <a:pt x="28575" y="14287"/>
                </a:lnTo>
                <a:lnTo>
                  <a:pt x="28575" y="28575"/>
                </a:lnTo>
                <a:close/>
              </a:path>
              <a:path w="2274570" h="2341879">
                <a:moveTo>
                  <a:pt x="2245995" y="28575"/>
                </a:moveTo>
                <a:lnTo>
                  <a:pt x="28575" y="28575"/>
                </a:lnTo>
                <a:lnTo>
                  <a:pt x="28575" y="14287"/>
                </a:lnTo>
                <a:lnTo>
                  <a:pt x="2245995" y="14287"/>
                </a:lnTo>
                <a:lnTo>
                  <a:pt x="2245995" y="28575"/>
                </a:lnTo>
                <a:close/>
              </a:path>
              <a:path w="2274570" h="2341879">
                <a:moveTo>
                  <a:pt x="2245995" y="2327338"/>
                </a:moveTo>
                <a:lnTo>
                  <a:pt x="2245995" y="14287"/>
                </a:lnTo>
                <a:lnTo>
                  <a:pt x="2260282" y="28575"/>
                </a:lnTo>
                <a:lnTo>
                  <a:pt x="2274570" y="28575"/>
                </a:lnTo>
                <a:lnTo>
                  <a:pt x="2274570" y="2313051"/>
                </a:lnTo>
                <a:lnTo>
                  <a:pt x="2260282" y="2313051"/>
                </a:lnTo>
                <a:lnTo>
                  <a:pt x="2245995" y="2327338"/>
                </a:lnTo>
                <a:close/>
              </a:path>
              <a:path w="2274570" h="2341879">
                <a:moveTo>
                  <a:pt x="2274570" y="28575"/>
                </a:moveTo>
                <a:lnTo>
                  <a:pt x="2260282" y="28575"/>
                </a:lnTo>
                <a:lnTo>
                  <a:pt x="2245995" y="14287"/>
                </a:lnTo>
                <a:lnTo>
                  <a:pt x="2274570" y="14287"/>
                </a:lnTo>
                <a:lnTo>
                  <a:pt x="2274570" y="28575"/>
                </a:lnTo>
                <a:close/>
              </a:path>
              <a:path w="2274570" h="2341879">
                <a:moveTo>
                  <a:pt x="28575" y="2327338"/>
                </a:moveTo>
                <a:lnTo>
                  <a:pt x="14287" y="2313051"/>
                </a:lnTo>
                <a:lnTo>
                  <a:pt x="28575" y="2313051"/>
                </a:lnTo>
                <a:lnTo>
                  <a:pt x="28575" y="2327338"/>
                </a:lnTo>
                <a:close/>
              </a:path>
              <a:path w="2274570" h="2341879">
                <a:moveTo>
                  <a:pt x="2245995" y="2327338"/>
                </a:moveTo>
                <a:lnTo>
                  <a:pt x="28575" y="2327338"/>
                </a:lnTo>
                <a:lnTo>
                  <a:pt x="28575" y="2313051"/>
                </a:lnTo>
                <a:lnTo>
                  <a:pt x="2245995" y="2313051"/>
                </a:lnTo>
                <a:lnTo>
                  <a:pt x="2245995" y="2327338"/>
                </a:lnTo>
                <a:close/>
              </a:path>
              <a:path w="2274570" h="2341879">
                <a:moveTo>
                  <a:pt x="2274570" y="2327338"/>
                </a:moveTo>
                <a:lnTo>
                  <a:pt x="2245995" y="2327338"/>
                </a:lnTo>
                <a:lnTo>
                  <a:pt x="2260282" y="2313051"/>
                </a:lnTo>
                <a:lnTo>
                  <a:pt x="2274570" y="2313051"/>
                </a:lnTo>
                <a:lnTo>
                  <a:pt x="2274570" y="2327338"/>
                </a:lnTo>
                <a:close/>
              </a:path>
            </a:pathLst>
          </a:custGeom>
          <a:solidFill>
            <a:srgbClr val="000000"/>
          </a:solid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6939" y="594360"/>
            <a:ext cx="4058920" cy="697230"/>
          </a:xfrm>
          <a:prstGeom prst="rect">
            <a:avLst/>
          </a:prstGeom>
        </p:spPr>
        <p:txBody>
          <a:bodyPr vert="horz" wrap="square" lIns="0" tIns="13335" rIns="0" bIns="0" rtlCol="0">
            <a:spAutoFit/>
          </a:bodyPr>
          <a:lstStyle/>
          <a:p>
            <a:pPr marL="12700">
              <a:lnSpc>
                <a:spcPct val="100000"/>
              </a:lnSpc>
              <a:spcBef>
                <a:spcPts val="105"/>
              </a:spcBef>
              <a:tabLst>
                <a:tab pos="1250950" algn="l"/>
              </a:tabLst>
            </a:pPr>
            <a:r>
              <a:rPr b="0" spc="-5" dirty="0">
                <a:latin typeface="Calibri Light"/>
                <a:cs typeface="Calibri Light"/>
              </a:rPr>
              <a:t>14.</a:t>
            </a:r>
            <a:r>
              <a:rPr b="0" dirty="0">
                <a:latin typeface="Calibri Light"/>
                <a:cs typeface="Calibri Light"/>
              </a:rPr>
              <a:t>1	</a:t>
            </a:r>
            <a:r>
              <a:rPr dirty="0">
                <a:latin typeface="宋体"/>
                <a:cs typeface="宋体"/>
              </a:rPr>
              <a:t>初识大数</a:t>
            </a:r>
            <a:r>
              <a:rPr spc="5" dirty="0">
                <a:latin typeface="宋体"/>
                <a:cs typeface="宋体"/>
              </a:rPr>
              <a:t>据</a:t>
            </a:r>
          </a:p>
        </p:txBody>
      </p:sp>
      <p:sp>
        <p:nvSpPr>
          <p:cNvPr id="3" name="object 3"/>
          <p:cNvSpPr txBox="1"/>
          <p:nvPr/>
        </p:nvSpPr>
        <p:spPr>
          <a:xfrm>
            <a:off x="688340" y="1493393"/>
            <a:ext cx="3931285" cy="1557020"/>
          </a:xfrm>
          <a:prstGeom prst="rect">
            <a:avLst/>
          </a:prstGeom>
        </p:spPr>
        <p:txBody>
          <a:bodyPr vert="horz" wrap="square" lIns="0" tIns="96520" rIns="0" bIns="0" rtlCol="0">
            <a:spAutoFit/>
          </a:bodyPr>
          <a:lstStyle/>
          <a:p>
            <a:pPr marL="12700" lvl="2">
              <a:lnSpc>
                <a:spcPct val="100000"/>
              </a:lnSpc>
              <a:spcBef>
                <a:spcPts val="760"/>
              </a:spcBef>
              <a:buFont typeface="Calibri"/>
              <a:buAutoNum type="arabicPeriod"/>
              <a:tabLst>
                <a:tab pos="1073785" algn="l"/>
                <a:tab pos="1074420" algn="l"/>
              </a:tabLst>
            </a:pPr>
            <a:r>
              <a:rPr sz="2800" dirty="0">
                <a:latin typeface="宋体"/>
                <a:cs typeface="宋体"/>
              </a:rPr>
              <a:t>大数据的发展背</a:t>
            </a:r>
            <a:r>
              <a:rPr sz="2800" spc="-5" dirty="0">
                <a:latin typeface="宋体"/>
                <a:cs typeface="宋体"/>
              </a:rPr>
              <a:t>景</a:t>
            </a:r>
            <a:endParaRPr sz="2800">
              <a:latin typeface="宋体"/>
              <a:cs typeface="宋体"/>
            </a:endParaRPr>
          </a:p>
          <a:p>
            <a:pPr marL="12700" lvl="2">
              <a:lnSpc>
                <a:spcPct val="100000"/>
              </a:lnSpc>
              <a:spcBef>
                <a:spcPts val="660"/>
              </a:spcBef>
              <a:buFont typeface="Calibri"/>
              <a:buAutoNum type="arabicPeriod"/>
              <a:tabLst>
                <a:tab pos="1073785" algn="l"/>
                <a:tab pos="1074420" algn="l"/>
              </a:tabLst>
            </a:pPr>
            <a:r>
              <a:rPr sz="2800" dirty="0">
                <a:latin typeface="宋体"/>
                <a:cs typeface="宋体"/>
              </a:rPr>
              <a:t>大数据的定</a:t>
            </a:r>
            <a:r>
              <a:rPr sz="2800" spc="-5" dirty="0">
                <a:latin typeface="宋体"/>
                <a:cs typeface="宋体"/>
              </a:rPr>
              <a:t>义</a:t>
            </a:r>
            <a:endParaRPr sz="2800">
              <a:latin typeface="宋体"/>
              <a:cs typeface="宋体"/>
            </a:endParaRPr>
          </a:p>
          <a:p>
            <a:pPr marL="12700" lvl="2">
              <a:lnSpc>
                <a:spcPct val="100000"/>
              </a:lnSpc>
              <a:spcBef>
                <a:spcPts val="660"/>
              </a:spcBef>
              <a:buFont typeface="Calibri"/>
              <a:buAutoNum type="arabicPeriod"/>
              <a:tabLst>
                <a:tab pos="1073785" algn="l"/>
                <a:tab pos="1074420" algn="l"/>
              </a:tabLst>
            </a:pPr>
            <a:r>
              <a:rPr sz="2800" dirty="0">
                <a:latin typeface="宋体"/>
                <a:cs typeface="宋体"/>
              </a:rPr>
              <a:t>大数据的技</a:t>
            </a:r>
            <a:r>
              <a:rPr sz="2800" spc="-5" dirty="0">
                <a:latin typeface="宋体"/>
                <a:cs typeface="宋体"/>
              </a:rPr>
              <a:t>术</a:t>
            </a:r>
            <a:endParaRPr sz="2800">
              <a:latin typeface="宋体"/>
              <a:cs typeface="宋体"/>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20377" y="594360"/>
            <a:ext cx="61550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a:cs typeface="Calibri Light"/>
              </a:rPr>
              <a:t>14.1.</a:t>
            </a:r>
            <a:r>
              <a:rPr b="0" dirty="0">
                <a:latin typeface="Calibri Light"/>
                <a:cs typeface="Calibri Light"/>
              </a:rPr>
              <a:t>1	</a:t>
            </a:r>
            <a:r>
              <a:rPr dirty="0">
                <a:latin typeface="宋体"/>
                <a:cs typeface="宋体"/>
              </a:rPr>
              <a:t>大数据的发展背</a:t>
            </a:r>
            <a:r>
              <a:rPr spc="5" dirty="0">
                <a:latin typeface="宋体"/>
                <a:cs typeface="宋体"/>
              </a:rPr>
              <a:t>景</a:t>
            </a:r>
          </a:p>
        </p:txBody>
      </p:sp>
      <p:sp>
        <p:nvSpPr>
          <p:cNvPr id="3" name="object 3"/>
          <p:cNvSpPr txBox="1"/>
          <p:nvPr/>
        </p:nvSpPr>
        <p:spPr>
          <a:xfrm>
            <a:off x="1265555" y="1576069"/>
            <a:ext cx="3353435" cy="451484"/>
          </a:xfrm>
          <a:prstGeom prst="rect">
            <a:avLst/>
          </a:prstGeom>
        </p:spPr>
        <p:txBody>
          <a:bodyPr vert="horz" wrap="square" lIns="0" tIns="12065" rIns="0" bIns="0" rtlCol="0">
            <a:spAutoFit/>
          </a:bodyPr>
          <a:lstStyle/>
          <a:p>
            <a:pPr marL="12700">
              <a:lnSpc>
                <a:spcPct val="100000"/>
              </a:lnSpc>
              <a:spcBef>
                <a:spcPts val="95"/>
              </a:spcBef>
            </a:pPr>
            <a:r>
              <a:rPr sz="2800" spc="-20" dirty="0">
                <a:latin typeface="Calibri"/>
                <a:cs typeface="Calibri"/>
              </a:rPr>
              <a:t>Data</a:t>
            </a:r>
            <a:r>
              <a:rPr sz="2800" spc="-35" dirty="0">
                <a:latin typeface="Calibri"/>
                <a:cs typeface="Calibri"/>
              </a:rPr>
              <a:t> </a:t>
            </a:r>
            <a:r>
              <a:rPr sz="2800" spc="-15" dirty="0">
                <a:latin typeface="Calibri"/>
                <a:cs typeface="Calibri"/>
              </a:rPr>
              <a:t>Never</a:t>
            </a:r>
            <a:r>
              <a:rPr sz="2800" spc="-30" dirty="0">
                <a:latin typeface="Calibri"/>
                <a:cs typeface="Calibri"/>
              </a:rPr>
              <a:t> </a:t>
            </a:r>
            <a:r>
              <a:rPr sz="2800" spc="-5" dirty="0">
                <a:latin typeface="Calibri"/>
                <a:cs typeface="Calibri"/>
              </a:rPr>
              <a:t>Sleeps</a:t>
            </a:r>
            <a:r>
              <a:rPr sz="2800" dirty="0">
                <a:latin typeface="宋体"/>
                <a:cs typeface="宋体"/>
              </a:rPr>
              <a:t>项</a:t>
            </a:r>
            <a:r>
              <a:rPr sz="2800" spc="-5" dirty="0">
                <a:latin typeface="宋体"/>
                <a:cs typeface="宋体"/>
              </a:rPr>
              <a:t>目</a:t>
            </a:r>
            <a:endParaRPr sz="2800">
              <a:latin typeface="宋体"/>
              <a:cs typeface="宋体"/>
            </a:endParaRPr>
          </a:p>
        </p:txBody>
      </p:sp>
      <p:sp>
        <p:nvSpPr>
          <p:cNvPr id="4" name="object 4"/>
          <p:cNvSpPr txBox="1"/>
          <p:nvPr/>
        </p:nvSpPr>
        <p:spPr>
          <a:xfrm>
            <a:off x="6335395" y="1762125"/>
            <a:ext cx="5015865" cy="4177665"/>
          </a:xfrm>
          <a:prstGeom prst="rect">
            <a:avLst/>
          </a:prstGeom>
        </p:spPr>
        <p:txBody>
          <a:bodyPr vert="horz" wrap="square" lIns="0" tIns="55244" rIns="0" bIns="0" rtlCol="0">
            <a:spAutoFit/>
          </a:bodyPr>
          <a:lstStyle/>
          <a:p>
            <a:pPr marL="241300" marR="5080" indent="-228600">
              <a:lnSpc>
                <a:spcPts val="2700"/>
              </a:lnSpc>
              <a:spcBef>
                <a:spcPts val="434"/>
              </a:spcBef>
              <a:buFont typeface="Arial"/>
              <a:buChar char="•"/>
              <a:tabLst>
                <a:tab pos="241300" algn="l"/>
              </a:tabLst>
            </a:pPr>
            <a:r>
              <a:rPr sz="2500" dirty="0">
                <a:latin typeface="宋体"/>
                <a:cs typeface="宋体"/>
              </a:rPr>
              <a:t>半个世纪以来，随着计算机技</a:t>
            </a:r>
            <a:r>
              <a:rPr sz="2500" spc="-5" dirty="0">
                <a:latin typeface="宋体"/>
                <a:cs typeface="宋体"/>
              </a:rPr>
              <a:t>术 </a:t>
            </a:r>
            <a:r>
              <a:rPr sz="2500" dirty="0">
                <a:latin typeface="宋体"/>
                <a:cs typeface="宋体"/>
              </a:rPr>
              <a:t>全面融入社会生活，信息爆炸</a:t>
            </a:r>
            <a:r>
              <a:rPr sz="2500" spc="-5" dirty="0">
                <a:latin typeface="宋体"/>
                <a:cs typeface="宋体"/>
              </a:rPr>
              <a:t>已 </a:t>
            </a:r>
            <a:r>
              <a:rPr sz="2500" dirty="0">
                <a:latin typeface="宋体"/>
                <a:cs typeface="宋体"/>
              </a:rPr>
              <a:t>经积累到了一个开始引发变革</a:t>
            </a:r>
            <a:r>
              <a:rPr sz="2500" spc="-5" dirty="0">
                <a:latin typeface="宋体"/>
                <a:cs typeface="宋体"/>
              </a:rPr>
              <a:t>的 </a:t>
            </a:r>
            <a:r>
              <a:rPr sz="2500" dirty="0">
                <a:latin typeface="宋体"/>
                <a:cs typeface="宋体"/>
              </a:rPr>
              <a:t>程度。它不仅使世界充斥着比</a:t>
            </a:r>
            <a:r>
              <a:rPr sz="2500" spc="-5" dirty="0">
                <a:latin typeface="宋体"/>
                <a:cs typeface="宋体"/>
              </a:rPr>
              <a:t>以 </a:t>
            </a:r>
            <a:r>
              <a:rPr sz="2500" dirty="0">
                <a:latin typeface="宋体"/>
                <a:cs typeface="宋体"/>
              </a:rPr>
              <a:t>往更多的信息，而且其增长速</a:t>
            </a:r>
            <a:r>
              <a:rPr sz="2500" spc="-5" dirty="0">
                <a:latin typeface="宋体"/>
                <a:cs typeface="宋体"/>
              </a:rPr>
              <a:t>度 </a:t>
            </a:r>
            <a:r>
              <a:rPr sz="2500" dirty="0">
                <a:latin typeface="宋体"/>
                <a:cs typeface="宋体"/>
              </a:rPr>
              <a:t>也在加快。互联网（社交、搜索</a:t>
            </a:r>
            <a:r>
              <a:rPr sz="2500" spc="-5" dirty="0">
                <a:latin typeface="宋体"/>
                <a:cs typeface="宋体"/>
              </a:rPr>
              <a:t>、 </a:t>
            </a:r>
            <a:r>
              <a:rPr sz="2500" dirty="0">
                <a:latin typeface="宋体"/>
                <a:cs typeface="宋体"/>
              </a:rPr>
              <a:t>电商）、移动互联网（微博）</a:t>
            </a:r>
            <a:r>
              <a:rPr sz="2500" spc="-5" dirty="0">
                <a:latin typeface="宋体"/>
                <a:cs typeface="宋体"/>
              </a:rPr>
              <a:t>、 </a:t>
            </a:r>
            <a:r>
              <a:rPr sz="2500" dirty="0">
                <a:latin typeface="宋体"/>
                <a:cs typeface="宋体"/>
              </a:rPr>
              <a:t>物联网（传感器，智慧地球）</a:t>
            </a:r>
            <a:r>
              <a:rPr sz="2500" spc="-5" dirty="0">
                <a:latin typeface="宋体"/>
                <a:cs typeface="宋体"/>
              </a:rPr>
              <a:t>、 </a:t>
            </a:r>
            <a:r>
              <a:rPr sz="2500" dirty="0">
                <a:latin typeface="宋体"/>
                <a:cs typeface="宋体"/>
              </a:rPr>
              <a:t>车联网、</a:t>
            </a:r>
            <a:r>
              <a:rPr sz="2500" spc="-5" dirty="0">
                <a:latin typeface="Calibri"/>
                <a:cs typeface="Calibri"/>
              </a:rPr>
              <a:t>GPS</a:t>
            </a:r>
            <a:r>
              <a:rPr sz="2500" dirty="0">
                <a:latin typeface="宋体"/>
                <a:cs typeface="宋体"/>
              </a:rPr>
              <a:t>、医学影像、安</a:t>
            </a:r>
            <a:r>
              <a:rPr sz="2500" spc="-5" dirty="0">
                <a:latin typeface="宋体"/>
                <a:cs typeface="宋体"/>
              </a:rPr>
              <a:t>全 </a:t>
            </a:r>
            <a:r>
              <a:rPr sz="2500" dirty="0">
                <a:latin typeface="宋体"/>
                <a:cs typeface="宋体"/>
              </a:rPr>
              <a:t>监控、金融（银行、股市、</a:t>
            </a:r>
            <a:r>
              <a:rPr sz="2500" spc="-5" dirty="0">
                <a:latin typeface="宋体"/>
                <a:cs typeface="宋体"/>
              </a:rPr>
              <a:t>保</a:t>
            </a:r>
            <a:endParaRPr sz="2500">
              <a:latin typeface="宋体"/>
              <a:cs typeface="宋体"/>
            </a:endParaRPr>
          </a:p>
          <a:p>
            <a:pPr marL="241300" marR="322580">
              <a:lnSpc>
                <a:spcPts val="2700"/>
              </a:lnSpc>
            </a:pPr>
            <a:r>
              <a:rPr sz="2500" dirty="0">
                <a:latin typeface="宋体"/>
                <a:cs typeface="宋体"/>
              </a:rPr>
              <a:t>险）、电信（通话、短信）都</a:t>
            </a:r>
            <a:r>
              <a:rPr sz="2500" spc="-5" dirty="0">
                <a:latin typeface="宋体"/>
                <a:cs typeface="宋体"/>
              </a:rPr>
              <a:t>在 </a:t>
            </a:r>
            <a:r>
              <a:rPr sz="2500" dirty="0">
                <a:latin typeface="宋体"/>
                <a:cs typeface="宋体"/>
              </a:rPr>
              <a:t>不断产生着新数</a:t>
            </a:r>
            <a:r>
              <a:rPr sz="2500" spc="-5" dirty="0">
                <a:latin typeface="宋体"/>
                <a:cs typeface="宋体"/>
              </a:rPr>
              <a:t>据</a:t>
            </a:r>
            <a:endParaRPr sz="2500">
              <a:latin typeface="宋体"/>
              <a:cs typeface="宋体"/>
            </a:endParaRPr>
          </a:p>
        </p:txBody>
      </p:sp>
      <p:sp>
        <p:nvSpPr>
          <p:cNvPr id="5" name="object 5"/>
          <p:cNvSpPr/>
          <p:nvPr/>
        </p:nvSpPr>
        <p:spPr>
          <a:xfrm>
            <a:off x="1271016" y="2209800"/>
            <a:ext cx="4985004" cy="3860291"/>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79177" y="594360"/>
            <a:ext cx="50374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a:cs typeface="Calibri Light"/>
              </a:rPr>
              <a:t>14.1.</a:t>
            </a:r>
            <a:r>
              <a:rPr b="0" dirty="0">
                <a:latin typeface="Calibri Light"/>
                <a:cs typeface="Calibri Light"/>
              </a:rPr>
              <a:t>2	</a:t>
            </a:r>
            <a:r>
              <a:rPr dirty="0">
                <a:latin typeface="宋体"/>
                <a:cs typeface="宋体"/>
              </a:rPr>
              <a:t>大数据的定</a:t>
            </a:r>
            <a:r>
              <a:rPr spc="5" dirty="0">
                <a:latin typeface="宋体"/>
                <a:cs typeface="宋体"/>
              </a:rPr>
              <a:t>义</a:t>
            </a:r>
          </a:p>
        </p:txBody>
      </p:sp>
      <p:sp>
        <p:nvSpPr>
          <p:cNvPr id="3" name="object 3"/>
          <p:cNvSpPr txBox="1"/>
          <p:nvPr/>
        </p:nvSpPr>
        <p:spPr>
          <a:xfrm>
            <a:off x="1265555" y="1610994"/>
            <a:ext cx="3251835" cy="451484"/>
          </a:xfrm>
          <a:prstGeom prst="rect">
            <a:avLst/>
          </a:prstGeom>
        </p:spPr>
        <p:txBody>
          <a:bodyPr vert="horz" wrap="square" lIns="0" tIns="12065" rIns="0" bIns="0" rtlCol="0">
            <a:spAutoFit/>
          </a:bodyPr>
          <a:lstStyle/>
          <a:p>
            <a:pPr marL="12700">
              <a:lnSpc>
                <a:spcPct val="100000"/>
              </a:lnSpc>
              <a:spcBef>
                <a:spcPts val="95"/>
              </a:spcBef>
            </a:pPr>
            <a:r>
              <a:rPr sz="2800" dirty="0">
                <a:latin typeface="宋体"/>
                <a:cs typeface="宋体"/>
              </a:rPr>
              <a:t>大数据的一种</a:t>
            </a:r>
            <a:r>
              <a:rPr sz="2800" spc="-5" dirty="0">
                <a:latin typeface="Calibri"/>
                <a:cs typeface="Calibri"/>
              </a:rPr>
              <a:t>4V</a:t>
            </a:r>
            <a:r>
              <a:rPr sz="2800" dirty="0">
                <a:latin typeface="宋体"/>
                <a:cs typeface="宋体"/>
              </a:rPr>
              <a:t>定</a:t>
            </a:r>
            <a:r>
              <a:rPr sz="2800" spc="-5" dirty="0">
                <a:latin typeface="宋体"/>
                <a:cs typeface="宋体"/>
              </a:rPr>
              <a:t>义</a:t>
            </a:r>
            <a:endParaRPr sz="2800">
              <a:latin typeface="宋体"/>
              <a:cs typeface="宋体"/>
            </a:endParaRPr>
          </a:p>
        </p:txBody>
      </p:sp>
      <p:sp>
        <p:nvSpPr>
          <p:cNvPr id="4" name="object 4"/>
          <p:cNvSpPr txBox="1"/>
          <p:nvPr/>
        </p:nvSpPr>
        <p:spPr>
          <a:xfrm>
            <a:off x="6335395" y="1668780"/>
            <a:ext cx="4647565" cy="3644265"/>
          </a:xfrm>
          <a:prstGeom prst="rect">
            <a:avLst/>
          </a:prstGeom>
        </p:spPr>
        <p:txBody>
          <a:bodyPr vert="horz" wrap="square" lIns="0" tIns="60325" rIns="0" bIns="0" rtlCol="0">
            <a:spAutoFit/>
          </a:bodyPr>
          <a:lstStyle/>
          <a:p>
            <a:pPr marL="12700" marR="5080" algn="just">
              <a:lnSpc>
                <a:spcPts val="3020"/>
              </a:lnSpc>
              <a:spcBef>
                <a:spcPts val="475"/>
              </a:spcBef>
            </a:pPr>
            <a:r>
              <a:rPr sz="2800" dirty="0">
                <a:latin typeface="宋体"/>
                <a:cs typeface="宋体"/>
              </a:rPr>
              <a:t>大数据到底有哪些关键与本</a:t>
            </a:r>
            <a:r>
              <a:rPr sz="2800" spc="-5" dirty="0">
                <a:latin typeface="宋体"/>
                <a:cs typeface="宋体"/>
              </a:rPr>
              <a:t>质 </a:t>
            </a:r>
            <a:r>
              <a:rPr sz="2800" dirty="0">
                <a:latin typeface="宋体"/>
                <a:cs typeface="宋体"/>
              </a:rPr>
              <a:t>的特征，我们总结了如下四</a:t>
            </a:r>
            <a:r>
              <a:rPr sz="2800" spc="-5" dirty="0">
                <a:latin typeface="宋体"/>
                <a:cs typeface="宋体"/>
              </a:rPr>
              <a:t>个 </a:t>
            </a:r>
            <a:r>
              <a:rPr sz="2800" dirty="0">
                <a:latin typeface="宋体"/>
                <a:cs typeface="宋体"/>
              </a:rPr>
              <a:t>特征</a:t>
            </a:r>
            <a:r>
              <a:rPr sz="2800" spc="-5" dirty="0">
                <a:latin typeface="宋体"/>
                <a:cs typeface="宋体"/>
              </a:rPr>
              <a:t>：</a:t>
            </a:r>
            <a:endParaRPr sz="2800">
              <a:latin typeface="宋体"/>
              <a:cs typeface="宋体"/>
            </a:endParaRPr>
          </a:p>
          <a:p>
            <a:pPr marL="241300" indent="-228600">
              <a:lnSpc>
                <a:spcPct val="100000"/>
              </a:lnSpc>
              <a:spcBef>
                <a:spcPts val="620"/>
              </a:spcBef>
              <a:buFont typeface="Arial"/>
              <a:buChar char="•"/>
              <a:tabLst>
                <a:tab pos="241300" algn="l"/>
              </a:tabLst>
            </a:pPr>
            <a:r>
              <a:rPr sz="2800" dirty="0">
                <a:latin typeface="宋体"/>
                <a:cs typeface="宋体"/>
              </a:rPr>
              <a:t>多维度：特征维度</a:t>
            </a:r>
            <a:r>
              <a:rPr sz="2800" spc="-5" dirty="0">
                <a:latin typeface="宋体"/>
                <a:cs typeface="宋体"/>
              </a:rPr>
              <a:t>多</a:t>
            </a:r>
            <a:endParaRPr sz="2800">
              <a:latin typeface="宋体"/>
              <a:cs typeface="宋体"/>
            </a:endParaRPr>
          </a:p>
          <a:p>
            <a:pPr marL="241300" indent="-228600">
              <a:lnSpc>
                <a:spcPct val="100000"/>
              </a:lnSpc>
              <a:spcBef>
                <a:spcPts val="660"/>
              </a:spcBef>
              <a:buFont typeface="Arial"/>
              <a:buChar char="•"/>
              <a:tabLst>
                <a:tab pos="241300" algn="l"/>
              </a:tabLst>
            </a:pPr>
            <a:r>
              <a:rPr sz="2800" dirty="0">
                <a:latin typeface="宋体"/>
                <a:cs typeface="宋体"/>
              </a:rPr>
              <a:t>完备性：全面性，全局数</a:t>
            </a:r>
            <a:r>
              <a:rPr sz="2800" spc="-5" dirty="0">
                <a:latin typeface="宋体"/>
                <a:cs typeface="宋体"/>
              </a:rPr>
              <a:t>据</a:t>
            </a:r>
            <a:endParaRPr sz="2800">
              <a:latin typeface="宋体"/>
              <a:cs typeface="宋体"/>
            </a:endParaRPr>
          </a:p>
          <a:p>
            <a:pPr marL="241300" indent="-228600">
              <a:lnSpc>
                <a:spcPct val="100000"/>
              </a:lnSpc>
              <a:spcBef>
                <a:spcPts val="660"/>
              </a:spcBef>
              <a:buFont typeface="Arial"/>
              <a:buChar char="•"/>
              <a:tabLst>
                <a:tab pos="241300" algn="l"/>
              </a:tabLst>
            </a:pPr>
            <a:r>
              <a:rPr sz="2800" dirty="0">
                <a:latin typeface="宋体"/>
                <a:cs typeface="宋体"/>
              </a:rPr>
              <a:t>关联性：数据间的关联</a:t>
            </a:r>
            <a:r>
              <a:rPr sz="2800" spc="-5" dirty="0">
                <a:latin typeface="宋体"/>
                <a:cs typeface="宋体"/>
              </a:rPr>
              <a:t>性</a:t>
            </a:r>
            <a:endParaRPr sz="2800">
              <a:latin typeface="宋体"/>
              <a:cs typeface="宋体"/>
            </a:endParaRPr>
          </a:p>
          <a:p>
            <a:pPr marL="241300" marR="132080" indent="-228600">
              <a:lnSpc>
                <a:spcPts val="3020"/>
              </a:lnSpc>
              <a:spcBef>
                <a:spcPts val="1040"/>
              </a:spcBef>
              <a:buFont typeface="Arial"/>
              <a:buChar char="•"/>
              <a:tabLst>
                <a:tab pos="241300" algn="l"/>
              </a:tabLst>
            </a:pPr>
            <a:r>
              <a:rPr sz="2800" dirty="0">
                <a:latin typeface="宋体"/>
                <a:cs typeface="宋体"/>
              </a:rPr>
              <a:t>不确定性：数据的真实性</a:t>
            </a:r>
            <a:r>
              <a:rPr sz="2800" spc="-5" dirty="0">
                <a:latin typeface="宋体"/>
                <a:cs typeface="宋体"/>
              </a:rPr>
              <a:t>难 </a:t>
            </a:r>
            <a:r>
              <a:rPr sz="2800" dirty="0">
                <a:latin typeface="宋体"/>
                <a:cs typeface="宋体"/>
              </a:rPr>
              <a:t>以确定，噪音干扰严</a:t>
            </a:r>
            <a:r>
              <a:rPr sz="2800" spc="-5" dirty="0">
                <a:latin typeface="宋体"/>
                <a:cs typeface="宋体"/>
              </a:rPr>
              <a:t>重</a:t>
            </a:r>
            <a:endParaRPr sz="2800">
              <a:latin typeface="宋体"/>
              <a:cs typeface="宋体"/>
            </a:endParaRPr>
          </a:p>
        </p:txBody>
      </p:sp>
      <p:sp>
        <p:nvSpPr>
          <p:cNvPr id="5" name="object 5"/>
          <p:cNvSpPr/>
          <p:nvPr/>
        </p:nvSpPr>
        <p:spPr>
          <a:xfrm>
            <a:off x="533400" y="2432304"/>
            <a:ext cx="5247131" cy="3185160"/>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45100" y="481330"/>
            <a:ext cx="17024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多维</a:t>
            </a:r>
            <a:r>
              <a:rPr spc="5" dirty="0">
                <a:latin typeface="宋体"/>
                <a:cs typeface="宋体"/>
              </a:rPr>
              <a:t>度</a:t>
            </a:r>
          </a:p>
        </p:txBody>
      </p:sp>
      <p:sp>
        <p:nvSpPr>
          <p:cNvPr id="3" name="object 3"/>
          <p:cNvSpPr txBox="1"/>
          <p:nvPr/>
        </p:nvSpPr>
        <p:spPr>
          <a:xfrm>
            <a:off x="916939" y="1571625"/>
            <a:ext cx="10692765" cy="3988435"/>
          </a:xfrm>
          <a:prstGeom prst="rect">
            <a:avLst/>
          </a:prstGeom>
        </p:spPr>
        <p:txBody>
          <a:bodyPr vert="horz" wrap="square" lIns="0" tIns="97790" rIns="0" bIns="0" rtlCol="0">
            <a:spAutoFit/>
          </a:bodyPr>
          <a:lstStyle/>
          <a:p>
            <a:pPr marL="12700" marR="360680">
              <a:lnSpc>
                <a:spcPct val="79900"/>
              </a:lnSpc>
              <a:spcBef>
                <a:spcPts val="770"/>
              </a:spcBef>
              <a:buSzPct val="96428"/>
              <a:buFont typeface="Arial"/>
              <a:buChar char="•"/>
              <a:tabLst>
                <a:tab pos="137795" algn="l"/>
              </a:tabLst>
            </a:pPr>
            <a:r>
              <a:rPr sz="2800" dirty="0">
                <a:latin typeface="宋体"/>
                <a:cs typeface="宋体"/>
              </a:rPr>
              <a:t>数据的多维度往往代表了一个事物的多种属性，很多时候也代</a:t>
            </a:r>
            <a:r>
              <a:rPr sz="2800" spc="-5" dirty="0">
                <a:latin typeface="宋体"/>
                <a:cs typeface="宋体"/>
              </a:rPr>
              <a:t>表 </a:t>
            </a:r>
            <a:r>
              <a:rPr sz="2800" dirty="0">
                <a:latin typeface="宋体"/>
                <a:cs typeface="宋体"/>
              </a:rPr>
              <a:t>了人们看待一个事物的不同角度，这是大数据的一个本质特征之</a:t>
            </a:r>
            <a:r>
              <a:rPr sz="2800" spc="-5" dirty="0">
                <a:latin typeface="宋体"/>
                <a:cs typeface="宋体"/>
              </a:rPr>
              <a:t>一</a:t>
            </a:r>
            <a:endParaRPr sz="2800">
              <a:latin typeface="宋体"/>
              <a:cs typeface="宋体"/>
            </a:endParaRPr>
          </a:p>
          <a:p>
            <a:pPr marL="12700" marR="350520">
              <a:lnSpc>
                <a:spcPct val="79900"/>
              </a:lnSpc>
              <a:spcBef>
                <a:spcPts val="1000"/>
              </a:spcBef>
              <a:buSzPct val="96428"/>
              <a:buFont typeface="Arial"/>
              <a:buChar char="•"/>
              <a:tabLst>
                <a:tab pos="137795" algn="l"/>
              </a:tabLst>
            </a:pPr>
            <a:r>
              <a:rPr sz="2800" dirty="0">
                <a:latin typeface="宋体"/>
                <a:cs typeface="宋体"/>
              </a:rPr>
              <a:t>百度曾经发布过一个有趣的统计结果：《中国十大“吃货”省</a:t>
            </a:r>
            <a:r>
              <a:rPr sz="2800" spc="-5" dirty="0">
                <a:latin typeface="宋体"/>
                <a:cs typeface="宋体"/>
              </a:rPr>
              <a:t>市 </a:t>
            </a:r>
            <a:r>
              <a:rPr sz="2800" dirty="0">
                <a:latin typeface="宋体"/>
                <a:cs typeface="宋体"/>
              </a:rPr>
              <a:t>排行榜》。百度在没有做任何问卷调查和深入研究的情况下，只</a:t>
            </a:r>
            <a:r>
              <a:rPr sz="2800" spc="-5" dirty="0">
                <a:latin typeface="宋体"/>
                <a:cs typeface="宋体"/>
              </a:rPr>
              <a:t>是 </a:t>
            </a:r>
            <a:r>
              <a:rPr sz="2800" dirty="0">
                <a:latin typeface="宋体"/>
                <a:cs typeface="宋体"/>
              </a:rPr>
              <a:t>从“百度知道”的</a:t>
            </a:r>
            <a:r>
              <a:rPr sz="2800" spc="-5" dirty="0">
                <a:latin typeface="Calibri"/>
                <a:cs typeface="Calibri"/>
              </a:rPr>
              <a:t>7700</a:t>
            </a:r>
            <a:r>
              <a:rPr sz="2800" dirty="0">
                <a:latin typeface="宋体"/>
                <a:cs typeface="宋体"/>
              </a:rPr>
              <a:t>万条与吃有关的问题中，挖掘出一些结论</a:t>
            </a:r>
            <a:r>
              <a:rPr sz="2800" spc="-5" dirty="0">
                <a:latin typeface="宋体"/>
                <a:cs typeface="宋体"/>
              </a:rPr>
              <a:t>， </a:t>
            </a:r>
            <a:r>
              <a:rPr sz="2800" dirty="0">
                <a:latin typeface="宋体"/>
                <a:cs typeface="宋体"/>
              </a:rPr>
              <a:t>反而比很多的学术研究更能反映问题。百度了解的数据维度很多</a:t>
            </a:r>
            <a:r>
              <a:rPr sz="2800" spc="-5" dirty="0">
                <a:latin typeface="宋体"/>
                <a:cs typeface="宋体"/>
              </a:rPr>
              <a:t>，</a:t>
            </a:r>
            <a:endParaRPr sz="2800">
              <a:latin typeface="宋体"/>
              <a:cs typeface="宋体"/>
            </a:endParaRPr>
          </a:p>
          <a:p>
            <a:pPr marL="12700" marR="5080">
              <a:lnSpc>
                <a:spcPct val="79900"/>
              </a:lnSpc>
            </a:pPr>
            <a:r>
              <a:rPr sz="2800" dirty="0">
                <a:latin typeface="宋体"/>
                <a:cs typeface="宋体"/>
              </a:rPr>
              <a:t>不仅涉及食物的做法、吃法、成分、营养价值、价格、问题来源地</a:t>
            </a:r>
            <a:r>
              <a:rPr sz="2800" spc="-5" dirty="0">
                <a:latin typeface="宋体"/>
                <a:cs typeface="宋体"/>
              </a:rPr>
              <a:t>、 </a:t>
            </a:r>
            <a:r>
              <a:rPr sz="2800" dirty="0">
                <a:latin typeface="宋体"/>
                <a:cs typeface="宋体"/>
              </a:rPr>
              <a:t>时间等显性维度，而且还蕴藏着很多别人不太注意的隐含信息，</a:t>
            </a:r>
            <a:r>
              <a:rPr sz="2800" spc="-5" dirty="0">
                <a:latin typeface="宋体"/>
                <a:cs typeface="宋体"/>
              </a:rPr>
              <a:t>例 </a:t>
            </a:r>
            <a:r>
              <a:rPr sz="2800" dirty="0">
                <a:latin typeface="宋体"/>
                <a:cs typeface="宋体"/>
              </a:rPr>
              <a:t>如，提问或回答者的终端设备、浏览器类型等。虽然这些信息看</a:t>
            </a:r>
            <a:r>
              <a:rPr sz="2800" spc="-5" dirty="0">
                <a:latin typeface="宋体"/>
                <a:cs typeface="宋体"/>
              </a:rPr>
              <a:t>上 </a:t>
            </a:r>
            <a:r>
              <a:rPr sz="2800" dirty="0">
                <a:latin typeface="宋体"/>
                <a:cs typeface="宋体"/>
              </a:rPr>
              <a:t>去“杂乱无章”，但实际上正是这些杂乱无章的数据将原来看似</a:t>
            </a:r>
            <a:r>
              <a:rPr sz="2800" spc="-5" dirty="0">
                <a:latin typeface="宋体"/>
                <a:cs typeface="宋体"/>
              </a:rPr>
              <a:t>无 </a:t>
            </a:r>
            <a:r>
              <a:rPr sz="2800" dirty="0">
                <a:latin typeface="宋体"/>
                <a:cs typeface="宋体"/>
              </a:rPr>
              <a:t>关的维度联系起来</a:t>
            </a:r>
            <a:r>
              <a:rPr sz="2800" spc="-5" dirty="0">
                <a:latin typeface="宋体"/>
                <a:cs typeface="宋体"/>
              </a:rPr>
              <a:t>了</a:t>
            </a:r>
            <a:endParaRPr sz="2800">
              <a:latin typeface="宋体"/>
              <a:cs typeface="宋体"/>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45100" y="481330"/>
            <a:ext cx="17024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完备</a:t>
            </a:r>
            <a:r>
              <a:rPr spc="5" dirty="0">
                <a:latin typeface="宋体"/>
                <a:cs typeface="宋体"/>
              </a:rPr>
              <a:t>性</a:t>
            </a:r>
          </a:p>
        </p:txBody>
      </p:sp>
      <p:sp>
        <p:nvSpPr>
          <p:cNvPr id="3" name="object 3"/>
          <p:cNvSpPr txBox="1"/>
          <p:nvPr/>
        </p:nvSpPr>
        <p:spPr>
          <a:xfrm>
            <a:off x="916939" y="1286510"/>
            <a:ext cx="10337165" cy="4030345"/>
          </a:xfrm>
          <a:prstGeom prst="rect">
            <a:avLst/>
          </a:prstGeom>
        </p:spPr>
        <p:txBody>
          <a:bodyPr vert="horz" wrap="square" lIns="0" tIns="60325" rIns="0" bIns="0" rtlCol="0">
            <a:spAutoFit/>
          </a:bodyPr>
          <a:lstStyle/>
          <a:p>
            <a:pPr marL="12700" marR="236220">
              <a:lnSpc>
                <a:spcPts val="3020"/>
              </a:lnSpc>
              <a:spcBef>
                <a:spcPts val="475"/>
              </a:spcBef>
              <a:buSzPct val="96428"/>
              <a:buFont typeface="Arial"/>
              <a:buChar char="•"/>
              <a:tabLst>
                <a:tab pos="137795" algn="l"/>
              </a:tabLst>
            </a:pPr>
            <a:r>
              <a:rPr sz="2800" dirty="0">
                <a:latin typeface="宋体"/>
                <a:cs typeface="宋体"/>
              </a:rPr>
              <a:t>大数据的完备性，或者说全面性，代表了大数据的另外一个本</a:t>
            </a:r>
            <a:r>
              <a:rPr sz="2800" spc="-5" dirty="0">
                <a:latin typeface="宋体"/>
                <a:cs typeface="宋体"/>
              </a:rPr>
              <a:t>质 </a:t>
            </a:r>
            <a:r>
              <a:rPr sz="2800" dirty="0">
                <a:latin typeface="宋体"/>
                <a:cs typeface="宋体"/>
              </a:rPr>
              <a:t>特征，而且在很多问题场景下是非常有效</a:t>
            </a:r>
            <a:r>
              <a:rPr sz="2800" spc="-5" dirty="0">
                <a:latin typeface="宋体"/>
                <a:cs typeface="宋体"/>
              </a:rPr>
              <a:t>的</a:t>
            </a:r>
            <a:endParaRPr sz="2800">
              <a:latin typeface="宋体"/>
              <a:cs typeface="宋体"/>
            </a:endParaRPr>
          </a:p>
          <a:p>
            <a:pPr marL="12700" marR="5080">
              <a:lnSpc>
                <a:spcPts val="3020"/>
              </a:lnSpc>
              <a:spcBef>
                <a:spcPts val="1000"/>
              </a:spcBef>
              <a:buSzPct val="96428"/>
              <a:buFont typeface="Arial"/>
              <a:buChar char="•"/>
              <a:tabLst>
                <a:tab pos="137795" algn="l"/>
              </a:tabLst>
            </a:pPr>
            <a:r>
              <a:rPr sz="2800" spc="-5" dirty="0">
                <a:latin typeface="Calibri"/>
                <a:cs typeface="Calibri"/>
              </a:rPr>
              <a:t>Google</a:t>
            </a:r>
            <a:r>
              <a:rPr sz="2800" dirty="0">
                <a:latin typeface="宋体"/>
                <a:cs typeface="宋体"/>
              </a:rPr>
              <a:t>的机器翻译系统就是利用了大数据的完备性。它通过数</a:t>
            </a:r>
            <a:r>
              <a:rPr sz="2800" spc="-5" dirty="0">
                <a:latin typeface="宋体"/>
                <a:cs typeface="宋体"/>
              </a:rPr>
              <a:t>据 </a:t>
            </a:r>
            <a:r>
              <a:rPr sz="2800" dirty="0">
                <a:latin typeface="宋体"/>
                <a:cs typeface="宋体"/>
              </a:rPr>
              <a:t>学到了不同语言之间长句子成分的对应，然后直接把一种语言翻</a:t>
            </a:r>
            <a:r>
              <a:rPr sz="2800" spc="-5" dirty="0">
                <a:latin typeface="宋体"/>
                <a:cs typeface="宋体"/>
              </a:rPr>
              <a:t>译 </a:t>
            </a:r>
            <a:r>
              <a:rPr sz="2800" dirty="0">
                <a:latin typeface="宋体"/>
                <a:cs typeface="宋体"/>
              </a:rPr>
              <a:t>成另一类。它的前提条件就是使用的数据必须是比较全面地覆盖</a:t>
            </a:r>
            <a:r>
              <a:rPr sz="2800" spc="-5" dirty="0">
                <a:latin typeface="宋体"/>
                <a:cs typeface="宋体"/>
              </a:rPr>
              <a:t>中 </a:t>
            </a:r>
            <a:r>
              <a:rPr sz="2800" dirty="0">
                <a:latin typeface="宋体"/>
                <a:cs typeface="宋体"/>
              </a:rPr>
              <a:t>文、英文，以及其他的各种语言的所有句子，然后通过机器学习</a:t>
            </a:r>
            <a:r>
              <a:rPr sz="2800" spc="-5" dirty="0">
                <a:latin typeface="宋体"/>
                <a:cs typeface="宋体"/>
              </a:rPr>
              <a:t>， </a:t>
            </a:r>
            <a:r>
              <a:rPr sz="2800" dirty="0">
                <a:latin typeface="宋体"/>
                <a:cs typeface="宋体"/>
              </a:rPr>
              <a:t>获得两种语言之间各种说法的翻译方法，也就是说具备两种语言</a:t>
            </a:r>
            <a:r>
              <a:rPr sz="2800" spc="-5" dirty="0">
                <a:latin typeface="宋体"/>
                <a:cs typeface="宋体"/>
              </a:rPr>
              <a:t>之 </a:t>
            </a:r>
            <a:r>
              <a:rPr sz="2800" dirty="0">
                <a:latin typeface="宋体"/>
                <a:cs typeface="宋体"/>
              </a:rPr>
              <a:t>间翻译的完备性。目前</a:t>
            </a:r>
            <a:r>
              <a:rPr sz="2800" spc="-5" dirty="0">
                <a:latin typeface="宋体"/>
                <a:cs typeface="宋体"/>
              </a:rPr>
              <a:t>，</a:t>
            </a:r>
            <a:r>
              <a:rPr sz="2800" spc="-5" dirty="0">
                <a:latin typeface="Calibri"/>
                <a:cs typeface="Calibri"/>
              </a:rPr>
              <a:t>Google</a:t>
            </a:r>
            <a:r>
              <a:rPr sz="2800" dirty="0">
                <a:latin typeface="宋体"/>
                <a:cs typeface="宋体"/>
              </a:rPr>
              <a:t>是互联网数据的最大拥有者，随</a:t>
            </a:r>
            <a:r>
              <a:rPr sz="2800" spc="-5" dirty="0">
                <a:latin typeface="宋体"/>
                <a:cs typeface="宋体"/>
              </a:rPr>
              <a:t>着 </a:t>
            </a:r>
            <a:r>
              <a:rPr sz="2800" dirty="0">
                <a:latin typeface="宋体"/>
                <a:cs typeface="宋体"/>
              </a:rPr>
              <a:t>人类活动与互联网的密不可分</a:t>
            </a:r>
            <a:r>
              <a:rPr sz="2800" spc="-5" dirty="0">
                <a:latin typeface="宋体"/>
                <a:cs typeface="宋体"/>
              </a:rPr>
              <a:t>，</a:t>
            </a:r>
            <a:r>
              <a:rPr sz="2800" spc="-5" dirty="0">
                <a:latin typeface="Calibri"/>
                <a:cs typeface="Calibri"/>
              </a:rPr>
              <a:t>Google</a:t>
            </a:r>
            <a:r>
              <a:rPr sz="2800" dirty="0">
                <a:latin typeface="宋体"/>
                <a:cs typeface="宋体"/>
              </a:rPr>
              <a:t>所能积累的大数据将会越</a:t>
            </a:r>
            <a:r>
              <a:rPr sz="2800" spc="-5" dirty="0">
                <a:latin typeface="宋体"/>
                <a:cs typeface="宋体"/>
              </a:rPr>
              <a:t>来 </a:t>
            </a:r>
            <a:r>
              <a:rPr sz="2800" dirty="0">
                <a:latin typeface="宋体"/>
                <a:cs typeface="宋体"/>
              </a:rPr>
              <a:t>越完备，它的机器翻译系统也就越来越准</a:t>
            </a:r>
            <a:r>
              <a:rPr sz="2800" spc="-5" dirty="0">
                <a:latin typeface="宋体"/>
                <a:cs typeface="宋体"/>
              </a:rPr>
              <a:t>确</a:t>
            </a:r>
            <a:endParaRPr sz="2800">
              <a:latin typeface="宋体"/>
              <a:cs typeface="宋体"/>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45100" y="481330"/>
            <a:ext cx="17024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a:cs typeface="宋体"/>
              </a:rPr>
              <a:t>关联</a:t>
            </a:r>
            <a:r>
              <a:rPr spc="5" dirty="0">
                <a:latin typeface="宋体"/>
                <a:cs typeface="宋体"/>
              </a:rPr>
              <a:t>性</a:t>
            </a:r>
          </a:p>
        </p:txBody>
      </p:sp>
      <p:sp>
        <p:nvSpPr>
          <p:cNvPr id="3" name="object 3"/>
          <p:cNvSpPr txBox="1"/>
          <p:nvPr/>
        </p:nvSpPr>
        <p:spPr>
          <a:xfrm>
            <a:off x="916939" y="1286510"/>
            <a:ext cx="10337165" cy="4157345"/>
          </a:xfrm>
          <a:prstGeom prst="rect">
            <a:avLst/>
          </a:prstGeom>
        </p:spPr>
        <p:txBody>
          <a:bodyPr vert="horz" wrap="square" lIns="0" tIns="60325" rIns="0" bIns="0" rtlCol="0">
            <a:spAutoFit/>
          </a:bodyPr>
          <a:lstStyle/>
          <a:p>
            <a:pPr marL="12700" marR="5080">
              <a:lnSpc>
                <a:spcPts val="3020"/>
              </a:lnSpc>
              <a:spcBef>
                <a:spcPts val="475"/>
              </a:spcBef>
              <a:buSzPct val="96428"/>
              <a:buFont typeface="Arial"/>
              <a:buChar char="•"/>
              <a:tabLst>
                <a:tab pos="137795" algn="l"/>
              </a:tabLst>
            </a:pPr>
            <a:r>
              <a:rPr sz="2800" dirty="0">
                <a:latin typeface="宋体"/>
                <a:cs typeface="宋体"/>
              </a:rPr>
              <a:t>大数据研究不同于传统的逻辑推理研究，它是对数量巨大的数</a:t>
            </a:r>
            <a:r>
              <a:rPr sz="2800" spc="-5" dirty="0">
                <a:latin typeface="宋体"/>
                <a:cs typeface="宋体"/>
              </a:rPr>
              <a:t>据 </a:t>
            </a:r>
            <a:r>
              <a:rPr sz="2800" dirty="0">
                <a:latin typeface="宋体"/>
                <a:cs typeface="宋体"/>
              </a:rPr>
              <a:t>做统计性的搜索、比较、聚类、分类等分析归纳，因此继承了统</a:t>
            </a:r>
            <a:r>
              <a:rPr sz="2800" spc="-5" dirty="0">
                <a:latin typeface="宋体"/>
                <a:cs typeface="宋体"/>
              </a:rPr>
              <a:t>计 </a:t>
            </a:r>
            <a:r>
              <a:rPr sz="2800" dirty="0">
                <a:latin typeface="宋体"/>
                <a:cs typeface="宋体"/>
              </a:rPr>
              <a:t>科学的一些特</a:t>
            </a:r>
            <a:r>
              <a:rPr sz="2800" spc="-5" dirty="0">
                <a:latin typeface="宋体"/>
                <a:cs typeface="宋体"/>
              </a:rPr>
              <a:t>点</a:t>
            </a:r>
            <a:endParaRPr sz="2800">
              <a:latin typeface="宋体"/>
              <a:cs typeface="宋体"/>
            </a:endParaRPr>
          </a:p>
          <a:p>
            <a:pPr marL="12700" marR="5080">
              <a:lnSpc>
                <a:spcPts val="3020"/>
              </a:lnSpc>
              <a:spcBef>
                <a:spcPts val="1005"/>
              </a:spcBef>
              <a:buSzPct val="96428"/>
              <a:buFont typeface="Arial"/>
              <a:buChar char="•"/>
              <a:tabLst>
                <a:tab pos="137795" algn="l"/>
              </a:tabLst>
            </a:pPr>
            <a:r>
              <a:rPr sz="2800" dirty="0">
                <a:latin typeface="宋体"/>
                <a:cs typeface="宋体"/>
              </a:rPr>
              <a:t>统计学关注数据的关联性或相关性，“关联性”是指两个或两</a:t>
            </a:r>
            <a:r>
              <a:rPr sz="2800" spc="-5" dirty="0">
                <a:latin typeface="宋体"/>
                <a:cs typeface="宋体"/>
              </a:rPr>
              <a:t>个 </a:t>
            </a:r>
            <a:r>
              <a:rPr sz="2800" dirty="0">
                <a:latin typeface="宋体"/>
                <a:cs typeface="宋体"/>
              </a:rPr>
              <a:t>以上变量的取值之间存在某种规律性。“相关分析”的目的是找</a:t>
            </a:r>
            <a:r>
              <a:rPr sz="2800" spc="-5" dirty="0">
                <a:latin typeface="宋体"/>
                <a:cs typeface="宋体"/>
              </a:rPr>
              <a:t>出 </a:t>
            </a:r>
            <a:r>
              <a:rPr sz="2800" dirty="0">
                <a:latin typeface="宋体"/>
                <a:cs typeface="宋体"/>
              </a:rPr>
              <a:t>数据集里隐藏的相互关系网，一般用支持度、可信度、兴趣度等</a:t>
            </a:r>
            <a:r>
              <a:rPr sz="2800" spc="-5" dirty="0">
                <a:latin typeface="宋体"/>
                <a:cs typeface="宋体"/>
              </a:rPr>
              <a:t>参 </a:t>
            </a:r>
            <a:r>
              <a:rPr sz="2800" dirty="0">
                <a:latin typeface="宋体"/>
                <a:cs typeface="宋体"/>
              </a:rPr>
              <a:t>数反映相关</a:t>
            </a:r>
            <a:r>
              <a:rPr sz="2800" spc="-5" dirty="0">
                <a:latin typeface="宋体"/>
                <a:cs typeface="宋体"/>
              </a:rPr>
              <a:t>性</a:t>
            </a:r>
            <a:endParaRPr sz="2800">
              <a:latin typeface="宋体"/>
              <a:cs typeface="宋体"/>
            </a:endParaRPr>
          </a:p>
          <a:p>
            <a:pPr marL="12700" marR="148590">
              <a:lnSpc>
                <a:spcPts val="3020"/>
              </a:lnSpc>
              <a:spcBef>
                <a:spcPts val="994"/>
              </a:spcBef>
              <a:buSzPct val="96428"/>
              <a:buFont typeface="Arial"/>
              <a:buChar char="•"/>
              <a:tabLst>
                <a:tab pos="137795" algn="l"/>
              </a:tabLst>
            </a:pPr>
            <a:r>
              <a:rPr sz="2800" dirty="0">
                <a:latin typeface="宋体"/>
                <a:cs typeface="宋体"/>
              </a:rPr>
              <a:t>两个数据</a:t>
            </a:r>
            <a:r>
              <a:rPr sz="2800" spc="-5" dirty="0">
                <a:latin typeface="Calibri"/>
                <a:cs typeface="Calibri"/>
              </a:rPr>
              <a:t>A</a:t>
            </a:r>
            <a:r>
              <a:rPr sz="2800" dirty="0">
                <a:latin typeface="宋体"/>
                <a:cs typeface="宋体"/>
              </a:rPr>
              <a:t>和</a:t>
            </a:r>
            <a:r>
              <a:rPr sz="2800" spc="-5" dirty="0">
                <a:latin typeface="Calibri"/>
                <a:cs typeface="Calibri"/>
              </a:rPr>
              <a:t>B</a:t>
            </a:r>
            <a:r>
              <a:rPr sz="2800" dirty="0">
                <a:latin typeface="宋体"/>
                <a:cs typeface="宋体"/>
              </a:rPr>
              <a:t>有相关性，只能反映</a:t>
            </a:r>
            <a:r>
              <a:rPr sz="2800" spc="-5" dirty="0">
                <a:latin typeface="Calibri"/>
                <a:cs typeface="Calibri"/>
              </a:rPr>
              <a:t>A</a:t>
            </a:r>
            <a:r>
              <a:rPr sz="2800" dirty="0">
                <a:latin typeface="宋体"/>
                <a:cs typeface="宋体"/>
              </a:rPr>
              <a:t>和</a:t>
            </a:r>
            <a:r>
              <a:rPr sz="2800" spc="-5" dirty="0">
                <a:latin typeface="Calibri"/>
                <a:cs typeface="Calibri"/>
              </a:rPr>
              <a:t>B</a:t>
            </a:r>
            <a:r>
              <a:rPr sz="2800" dirty="0">
                <a:latin typeface="宋体"/>
                <a:cs typeface="宋体"/>
              </a:rPr>
              <a:t>在取值时相互有影响，</a:t>
            </a:r>
            <a:r>
              <a:rPr sz="2800" spc="-5" dirty="0">
                <a:latin typeface="宋体"/>
                <a:cs typeface="宋体"/>
              </a:rPr>
              <a:t>并 </a:t>
            </a:r>
            <a:r>
              <a:rPr sz="2800" dirty="0">
                <a:latin typeface="宋体"/>
                <a:cs typeface="宋体"/>
              </a:rPr>
              <a:t>不是一定存在有</a:t>
            </a:r>
            <a:r>
              <a:rPr sz="2800" spc="-5" dirty="0">
                <a:latin typeface="Calibri"/>
                <a:cs typeface="Calibri"/>
              </a:rPr>
              <a:t>A</a:t>
            </a:r>
            <a:r>
              <a:rPr sz="2800" dirty="0">
                <a:latin typeface="宋体"/>
                <a:cs typeface="宋体"/>
              </a:rPr>
              <a:t>就一定有</a:t>
            </a:r>
            <a:r>
              <a:rPr sz="2800" spc="-5" dirty="0">
                <a:latin typeface="Calibri"/>
                <a:cs typeface="Calibri"/>
              </a:rPr>
              <a:t>B</a:t>
            </a:r>
            <a:r>
              <a:rPr sz="2800" spc="-5" dirty="0">
                <a:latin typeface="宋体"/>
                <a:cs typeface="宋体"/>
              </a:rPr>
              <a:t>，</a:t>
            </a:r>
            <a:r>
              <a:rPr sz="2800" dirty="0">
                <a:latin typeface="宋体"/>
                <a:cs typeface="宋体"/>
              </a:rPr>
              <a:t>或者反过来有</a:t>
            </a:r>
            <a:r>
              <a:rPr sz="2800" spc="-5" dirty="0">
                <a:latin typeface="Calibri"/>
                <a:cs typeface="Calibri"/>
              </a:rPr>
              <a:t>B</a:t>
            </a:r>
            <a:r>
              <a:rPr sz="2800" dirty="0">
                <a:latin typeface="宋体"/>
                <a:cs typeface="宋体"/>
              </a:rPr>
              <a:t>就一定有</a:t>
            </a:r>
            <a:r>
              <a:rPr sz="2800" spc="-5" dirty="0">
                <a:latin typeface="Calibri"/>
                <a:cs typeface="Calibri"/>
              </a:rPr>
              <a:t>A</a:t>
            </a:r>
            <a:r>
              <a:rPr sz="2800" dirty="0">
                <a:latin typeface="宋体"/>
                <a:cs typeface="宋体"/>
              </a:rPr>
              <a:t>的情况</a:t>
            </a:r>
            <a:r>
              <a:rPr sz="2800" spc="-5" dirty="0">
                <a:latin typeface="宋体"/>
                <a:cs typeface="宋体"/>
              </a:rPr>
              <a:t>。 </a:t>
            </a:r>
            <a:r>
              <a:rPr sz="2800" dirty="0">
                <a:latin typeface="宋体"/>
                <a:cs typeface="宋体"/>
              </a:rPr>
              <a:t>严格地讲，统计学无法检验逻辑上的因果关</a:t>
            </a:r>
            <a:r>
              <a:rPr sz="2800" spc="-5" dirty="0">
                <a:latin typeface="宋体"/>
                <a:cs typeface="宋体"/>
              </a:rPr>
              <a:t>系</a:t>
            </a:r>
            <a:endParaRPr sz="2800">
              <a:latin typeface="宋体"/>
              <a:cs typeface="宋体"/>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TotalTime>
  <Words>1025</Words>
  <Application>Microsoft Office PowerPoint</Application>
  <PresentationFormat>自定义</PresentationFormat>
  <Paragraphs>255</Paragraphs>
  <Slides>33</Slides>
  <Notes>0</Notes>
  <HiddenSlides>0</HiddenSlides>
  <MMClips>0</MMClips>
  <ScaleCrop>false</ScaleCrop>
  <HeadingPairs>
    <vt:vector size="4" baseType="variant">
      <vt:variant>
        <vt:lpstr>主题</vt:lpstr>
      </vt:variant>
      <vt:variant>
        <vt:i4>1</vt:i4>
      </vt:variant>
      <vt:variant>
        <vt:lpstr>幻灯片标题</vt:lpstr>
      </vt:variant>
      <vt:variant>
        <vt:i4>33</vt:i4>
      </vt:variant>
    </vt:vector>
  </HeadingPairs>
  <TitlesOfParts>
    <vt:vector size="34" baseType="lpstr">
      <vt:lpstr>Office Theme</vt:lpstr>
      <vt:lpstr>云计算原理与实践 Principles and Practice of Cloud Computing</vt:lpstr>
      <vt:lpstr>云计算原理与实践 Principles and Practice of Cloud Computing</vt:lpstr>
      <vt:lpstr>Outline</vt:lpstr>
      <vt:lpstr>14.1 初识大数据</vt:lpstr>
      <vt:lpstr>14.1.1 大数据的发展背景</vt:lpstr>
      <vt:lpstr>14.1.2 大数据的定义</vt:lpstr>
      <vt:lpstr>多维度</vt:lpstr>
      <vt:lpstr>完备性</vt:lpstr>
      <vt:lpstr>关联性</vt:lpstr>
      <vt:lpstr>不确定性</vt:lpstr>
      <vt:lpstr>大数据的其他一些特征</vt:lpstr>
      <vt:lpstr>14.1.3 大数据的技术</vt:lpstr>
      <vt:lpstr>幻灯片 13</vt:lpstr>
      <vt:lpstr>大数据软件栈</vt:lpstr>
      <vt:lpstr>大数据软件栈</vt:lpstr>
      <vt:lpstr>大数据生态圈 大数据已经围绕Hadoop和Spark技术形成了一个巨大的生态圈</vt:lpstr>
      <vt:lpstr>14.2 初识人工智能</vt:lpstr>
      <vt:lpstr>幻灯片 18</vt:lpstr>
      <vt:lpstr>幻灯片 19</vt:lpstr>
      <vt:lpstr>14.2.2 人工智能的特征与参考框架</vt:lpstr>
      <vt:lpstr>幻灯片 21</vt:lpstr>
      <vt:lpstr>幻灯片 22</vt:lpstr>
      <vt:lpstr>幻灯片 23</vt:lpstr>
      <vt:lpstr>幻灯片 24</vt:lpstr>
      <vt:lpstr>人工智能技术的应用领域</vt:lpstr>
      <vt:lpstr>人工智能技术的应用领域</vt:lpstr>
      <vt:lpstr>AI发展趋势</vt:lpstr>
      <vt:lpstr>AI发展趋势</vt:lpstr>
      <vt:lpstr>AI发展趋势</vt:lpstr>
      <vt:lpstr>14.3 云计算、大数据与人工智能的关系</vt:lpstr>
      <vt:lpstr>14.3.1 云计算与大数据的融合</vt:lpstr>
      <vt:lpstr>14.3.2 云计算与人工智能的融合</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云计算原理与实践 Principles and Practice of Cloud Computing</dc:title>
  <cp:lastModifiedBy>china</cp:lastModifiedBy>
  <cp:revision>1</cp:revision>
  <dcterms:created xsi:type="dcterms:W3CDTF">2018-11-08T14:44:18Z</dcterms:created>
  <dcterms:modified xsi:type="dcterms:W3CDTF">2018-11-09T00:57:15Z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2018-11-08T00:00:00Z</vt:filetime>
  </property>
  <property fmtid="{D5CDD505-2E9C-101B-9397-08002B2CF9AE}" pid="3" name="Creator">
    <vt:lpwstr>WPS 演示</vt:lpwstr>
  </property>
  <property fmtid="{D5CDD505-2E9C-101B-9397-08002B2CF9AE}" pid="4" name="LastSaved">
    <vt:filetime>2018-11-08T00:00:00Z</vt:filetime>
  </property>
</Properties>
</file>